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5"/>
  </p:sldMasterIdLst>
  <p:notesMasterIdLst>
    <p:notesMasterId r:id="rId43"/>
  </p:notesMasterIdLst>
  <p:handoutMasterIdLst>
    <p:handoutMasterId r:id="rId44"/>
  </p:handoutMasterIdLst>
  <p:sldIdLst>
    <p:sldId id="353" r:id="rId6"/>
    <p:sldId id="258" r:id="rId7"/>
    <p:sldId id="498" r:id="rId8"/>
    <p:sldId id="499" r:id="rId9"/>
    <p:sldId id="500" r:id="rId10"/>
    <p:sldId id="356" r:id="rId11"/>
    <p:sldId id="458" r:id="rId12"/>
    <p:sldId id="461" r:id="rId13"/>
    <p:sldId id="501" r:id="rId14"/>
    <p:sldId id="502" r:id="rId15"/>
    <p:sldId id="462" r:id="rId16"/>
    <p:sldId id="463" r:id="rId17"/>
    <p:sldId id="464" r:id="rId18"/>
    <p:sldId id="599" r:id="rId19"/>
    <p:sldId id="483" r:id="rId20"/>
    <p:sldId id="466" r:id="rId21"/>
    <p:sldId id="465" r:id="rId22"/>
    <p:sldId id="488" r:id="rId23"/>
    <p:sldId id="478" r:id="rId24"/>
    <p:sldId id="507" r:id="rId25"/>
    <p:sldId id="470" r:id="rId26"/>
    <p:sldId id="598" r:id="rId27"/>
    <p:sldId id="487" r:id="rId28"/>
    <p:sldId id="485" r:id="rId29"/>
    <p:sldId id="467" r:id="rId30"/>
    <p:sldId id="484" r:id="rId31"/>
    <p:sldId id="497" r:id="rId32"/>
    <p:sldId id="489" r:id="rId33"/>
    <p:sldId id="490" r:id="rId34"/>
    <p:sldId id="504" r:id="rId35"/>
    <p:sldId id="505" r:id="rId36"/>
    <p:sldId id="506" r:id="rId37"/>
    <p:sldId id="503" r:id="rId38"/>
    <p:sldId id="468" r:id="rId39"/>
    <p:sldId id="377" r:id="rId40"/>
    <p:sldId id="430" r:id="rId41"/>
    <p:sldId id="444" r:id="rId42"/>
  </p:sldIdLst>
  <p:sldSz cx="10058400" cy="6858000"/>
  <p:notesSz cx="6858000" cy="1638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68" userDrawn="1">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nnie.jones" initials="BDJ" lastIdx="1" clrIdx="0"/>
  <p:cmAuthor id="1" name="Amy Bitterman" initials="AB" lastIdx="14" clrIdx="1"/>
  <p:cmAuthor id="2" name="U.S. Department of Education" initials="UDoE" lastIdx="19" clrIdx="2"/>
  <p:cmAuthor id="3" name="BDJ" initials="BDJ" lastIdx="1" clrIdx="3"/>
  <p:cmAuthor id="4" name="eric.rauch" initials="SH" lastIdx="5" clrIdx="11"/>
  <p:cmAuthor id="5" name="Michelle Bloom" initials="MB [2]" lastIdx="1" clrIdx="5"/>
  <p:cmAuthor id="6" name="Aaron Petrillo" initials="AP" lastIdx="12" clrIdx="6">
    <p:extLst>
      <p:ext uri="{19B8F6BF-5375-455C-9EA6-DF929625EA0E}">
        <p15:presenceInfo xmlns:p15="http://schemas.microsoft.com/office/powerpoint/2012/main" userId="Aaron Petrillo" providerId="None"/>
      </p:ext>
    </p:extLst>
  </p:cmAuthor>
  <p:cmAuthor id="7" name="Rosemary Collins" initials="RC" lastIdx="5" clrIdx="7">
    <p:extLst>
      <p:ext uri="{19B8F6BF-5375-455C-9EA6-DF929625EA0E}">
        <p15:presenceInfo xmlns:p15="http://schemas.microsoft.com/office/powerpoint/2012/main" userId="Rosemary Collins" providerId="None"/>
      </p:ext>
    </p:extLst>
  </p:cmAuthor>
  <p:cmAuthor id="8" name="Maly Fung-Angarita" initials="MF" lastIdx="21" clrIdx="8">
    <p:extLst>
      <p:ext uri="{19B8F6BF-5375-455C-9EA6-DF929625EA0E}">
        <p15:presenceInfo xmlns:p15="http://schemas.microsoft.com/office/powerpoint/2012/main" userId="S-1-5-21-2083667071-1112689225-1550850067-62479" providerId="AD"/>
      </p:ext>
    </p:extLst>
  </p:cmAuthor>
  <p:cmAuthor id="9" name="Aaron Petrillo" initials="AP [2]" lastIdx="3" clrIdx="9">
    <p:extLst>
      <p:ext uri="{19B8F6BF-5375-455C-9EA6-DF929625EA0E}">
        <p15:presenceInfo xmlns:p15="http://schemas.microsoft.com/office/powerpoint/2012/main" userId="c177210687586af9" providerId="Windows Live"/>
      </p:ext>
    </p:extLst>
  </p:cmAuthor>
  <p:cmAuthor id="10" name="Karen Schroll" initials="KS" lastIdx="3" clrIdx="10">
    <p:extLst>
      <p:ext uri="{19B8F6BF-5375-455C-9EA6-DF929625EA0E}">
        <p15:presenceInfo xmlns:p15="http://schemas.microsoft.com/office/powerpoint/2012/main" userId="S-1-5-21-2083667071-1112689225-1550850067-2524" providerId="AD"/>
      </p:ext>
    </p:extLst>
  </p:cmAuthor>
  <p:cmAuthor id="11" name="Emily Bytheway" initials="EB" lastIdx="21" clrIdx="12">
    <p:extLst>
      <p:ext uri="{19B8F6BF-5375-455C-9EA6-DF929625EA0E}">
        <p15:presenceInfo xmlns:p15="http://schemas.microsoft.com/office/powerpoint/2012/main" userId="63267a9ae92c46e6" providerId="Windows Live"/>
      </p:ext>
    </p:extLst>
  </p:cmAuthor>
  <p:cmAuthor id="12" name="Erin Dahlberg" initials="ED" lastIdx="22" clrIdx="13">
    <p:extLst>
      <p:ext uri="{19B8F6BF-5375-455C-9EA6-DF929625EA0E}">
        <p15:presenceInfo xmlns:p15="http://schemas.microsoft.com/office/powerpoint/2012/main" userId="S-1-5-21-2083667071-1112689225-1550850067-3153" providerId="AD"/>
      </p:ext>
    </p:extLst>
  </p:cmAuthor>
  <p:cmAuthor id="13" name="Karen Holliday" initials="KH" lastIdx="1" clrIdx="14">
    <p:extLst>
      <p:ext uri="{19B8F6BF-5375-455C-9EA6-DF929625EA0E}">
        <p15:presenceInfo xmlns:p15="http://schemas.microsoft.com/office/powerpoint/2012/main" userId="SAREN.HOLLIDAY@ED.GOV"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083"/>
    <a:srgbClr val="BEE395"/>
    <a:srgbClr val="DFF1CB"/>
    <a:srgbClr val="1A88AD"/>
    <a:srgbClr val="243352"/>
    <a:srgbClr val="BCC9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7967" autoAdjust="0"/>
  </p:normalViewPr>
  <p:slideViewPr>
    <p:cSldViewPr>
      <p:cViewPr varScale="1">
        <p:scale>
          <a:sx n="73" d="100"/>
          <a:sy n="73" d="100"/>
        </p:scale>
        <p:origin x="234" y="66"/>
      </p:cViewPr>
      <p:guideLst>
        <p:guide orient="horz" pos="2160"/>
        <p:guide pos="3168"/>
      </p:guideLst>
    </p:cSldViewPr>
  </p:slideViewPr>
  <p:outlineViewPr>
    <p:cViewPr>
      <p:scale>
        <a:sx n="33" d="100"/>
        <a:sy n="33" d="100"/>
      </p:scale>
      <p:origin x="0" y="-187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3264" y="360"/>
      </p:cViewPr>
      <p:guideLst>
        <p:guide orient="horz" pos="2304"/>
        <p:guide pos="302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520" cy="365760"/>
          </a:xfrm>
          <a:prstGeom prst="rect">
            <a:avLst/>
          </a:prstGeom>
        </p:spPr>
        <p:txBody>
          <a:bodyPr vert="horz" lIns="97391" tIns="48695" rIns="97391" bIns="48695" rtlCol="0"/>
          <a:lstStyle>
            <a:lvl1pPr algn="l">
              <a:defRPr sz="1200"/>
            </a:lvl1pPr>
          </a:lstStyle>
          <a:p>
            <a:endParaRPr lang="en-US" dirty="0"/>
          </a:p>
        </p:txBody>
      </p:sp>
      <p:sp>
        <p:nvSpPr>
          <p:cNvPr id="3" name="Date Placeholder 2"/>
          <p:cNvSpPr>
            <a:spLocks noGrp="1"/>
          </p:cNvSpPr>
          <p:nvPr>
            <p:ph type="dt" sz="quarter" idx="1"/>
          </p:nvPr>
        </p:nvSpPr>
        <p:spPr>
          <a:xfrm>
            <a:off x="5438463" y="0"/>
            <a:ext cx="4160520" cy="365760"/>
          </a:xfrm>
          <a:prstGeom prst="rect">
            <a:avLst/>
          </a:prstGeom>
        </p:spPr>
        <p:txBody>
          <a:bodyPr vert="horz" lIns="97391" tIns="48695" rIns="97391" bIns="48695" rtlCol="0"/>
          <a:lstStyle>
            <a:lvl1pPr algn="r">
              <a:defRPr sz="1200"/>
            </a:lvl1pPr>
          </a:lstStyle>
          <a:p>
            <a:fld id="{0F8813D8-8A98-460D-81D4-72C70E4D7405}" type="datetimeFigureOut">
              <a:rPr lang="en-US" smtClean="0"/>
              <a:pPr/>
              <a:t>10/3/2025</a:t>
            </a:fld>
            <a:endParaRPr lang="en-US" dirty="0"/>
          </a:p>
        </p:txBody>
      </p:sp>
      <p:sp>
        <p:nvSpPr>
          <p:cNvPr id="4" name="Footer Placeholder 3"/>
          <p:cNvSpPr>
            <a:spLocks noGrp="1"/>
          </p:cNvSpPr>
          <p:nvPr>
            <p:ph type="ftr" sz="quarter" idx="2"/>
          </p:nvPr>
        </p:nvSpPr>
        <p:spPr>
          <a:xfrm>
            <a:off x="1" y="6948171"/>
            <a:ext cx="4160520" cy="365760"/>
          </a:xfrm>
          <a:prstGeom prst="rect">
            <a:avLst/>
          </a:prstGeom>
        </p:spPr>
        <p:txBody>
          <a:bodyPr vert="horz" lIns="97391" tIns="48695" rIns="97391" bIns="4869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438463" y="6948171"/>
            <a:ext cx="4160520" cy="365760"/>
          </a:xfrm>
          <a:prstGeom prst="rect">
            <a:avLst/>
          </a:prstGeom>
        </p:spPr>
        <p:txBody>
          <a:bodyPr vert="horz" lIns="97391" tIns="48695" rIns="97391" bIns="48695" rtlCol="0" anchor="b"/>
          <a:lstStyle>
            <a:lvl1pPr algn="r">
              <a:defRPr sz="1200"/>
            </a:lvl1pPr>
          </a:lstStyle>
          <a:p>
            <a:fld id="{CA0EDE7E-E212-4495-BCA2-5713ED66EEA4}" type="slidenum">
              <a:rPr lang="en-US" smtClean="0"/>
              <a:pPr/>
              <a:t>‹#›</a:t>
            </a:fld>
            <a:endParaRPr lang="en-US" dirty="0"/>
          </a:p>
        </p:txBody>
      </p:sp>
    </p:spTree>
    <p:extLst>
      <p:ext uri="{BB962C8B-B14F-4D97-AF65-F5344CB8AC3E}">
        <p14:creationId xmlns:p14="http://schemas.microsoft.com/office/powerpoint/2010/main" val="285031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520" cy="365760"/>
          </a:xfrm>
          <a:prstGeom prst="rect">
            <a:avLst/>
          </a:prstGeom>
        </p:spPr>
        <p:txBody>
          <a:bodyPr vert="horz" lIns="97391" tIns="48695" rIns="97391" bIns="48695" rtlCol="0"/>
          <a:lstStyle>
            <a:lvl1pPr algn="l">
              <a:defRPr sz="1200"/>
            </a:lvl1pPr>
          </a:lstStyle>
          <a:p>
            <a:endParaRPr lang="en-US" dirty="0"/>
          </a:p>
        </p:txBody>
      </p:sp>
      <p:sp>
        <p:nvSpPr>
          <p:cNvPr id="3" name="Date Placeholder 2"/>
          <p:cNvSpPr>
            <a:spLocks noGrp="1"/>
          </p:cNvSpPr>
          <p:nvPr>
            <p:ph type="dt" idx="1"/>
          </p:nvPr>
        </p:nvSpPr>
        <p:spPr>
          <a:xfrm>
            <a:off x="5438463" y="0"/>
            <a:ext cx="4160520" cy="365760"/>
          </a:xfrm>
          <a:prstGeom prst="rect">
            <a:avLst/>
          </a:prstGeom>
        </p:spPr>
        <p:txBody>
          <a:bodyPr vert="horz" lIns="97391" tIns="48695" rIns="97391" bIns="48695" rtlCol="0"/>
          <a:lstStyle>
            <a:lvl1pPr algn="r">
              <a:defRPr sz="1200"/>
            </a:lvl1pPr>
          </a:lstStyle>
          <a:p>
            <a:fld id="{A005CAA2-D0F4-4FD7-938B-19F89EC3E682}" type="datetimeFigureOut">
              <a:rPr lang="en-US" smtClean="0"/>
              <a:pPr/>
              <a:t>10/3/2025</a:t>
            </a:fld>
            <a:endParaRPr lang="en-US" dirty="0"/>
          </a:p>
        </p:txBody>
      </p:sp>
      <p:sp>
        <p:nvSpPr>
          <p:cNvPr id="4" name="Slide Image Placeholder 3"/>
          <p:cNvSpPr>
            <a:spLocks noGrp="1" noRot="1" noChangeAspect="1"/>
          </p:cNvSpPr>
          <p:nvPr>
            <p:ph type="sldImg" idx="2"/>
          </p:nvPr>
        </p:nvSpPr>
        <p:spPr>
          <a:xfrm>
            <a:off x="2790825" y="547688"/>
            <a:ext cx="4021138" cy="2743200"/>
          </a:xfrm>
          <a:prstGeom prst="rect">
            <a:avLst/>
          </a:prstGeom>
          <a:noFill/>
          <a:ln w="12700">
            <a:solidFill>
              <a:prstClr val="black"/>
            </a:solidFill>
          </a:ln>
        </p:spPr>
        <p:txBody>
          <a:bodyPr vert="horz" lIns="97391" tIns="48695" rIns="97391" bIns="48695" rtlCol="0" anchor="ctr"/>
          <a:lstStyle/>
          <a:p>
            <a:endParaRPr lang="en-US" dirty="0"/>
          </a:p>
        </p:txBody>
      </p:sp>
      <p:sp>
        <p:nvSpPr>
          <p:cNvPr id="5" name="Notes Placeholder 4"/>
          <p:cNvSpPr>
            <a:spLocks noGrp="1"/>
          </p:cNvSpPr>
          <p:nvPr>
            <p:ph type="body" sz="quarter" idx="3"/>
          </p:nvPr>
        </p:nvSpPr>
        <p:spPr>
          <a:xfrm>
            <a:off x="960121" y="3474720"/>
            <a:ext cx="7680960" cy="3291840"/>
          </a:xfrm>
          <a:prstGeom prst="rect">
            <a:avLst/>
          </a:prstGeom>
        </p:spPr>
        <p:txBody>
          <a:bodyPr vert="horz" lIns="97391" tIns="48695" rIns="97391" bIns="486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948171"/>
            <a:ext cx="4160520" cy="365760"/>
          </a:xfrm>
          <a:prstGeom prst="rect">
            <a:avLst/>
          </a:prstGeom>
        </p:spPr>
        <p:txBody>
          <a:bodyPr vert="horz" lIns="97391" tIns="48695" rIns="97391" bIns="48695"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63" y="6948171"/>
            <a:ext cx="4160520" cy="365760"/>
          </a:xfrm>
          <a:prstGeom prst="rect">
            <a:avLst/>
          </a:prstGeom>
        </p:spPr>
        <p:txBody>
          <a:bodyPr vert="horz" lIns="97391" tIns="48695" rIns="97391" bIns="48695" rtlCol="0" anchor="b"/>
          <a:lstStyle>
            <a:lvl1pPr algn="r">
              <a:defRPr sz="1200"/>
            </a:lvl1pPr>
          </a:lstStyle>
          <a:p>
            <a:fld id="{E86AF46F-95C2-4F68-8F66-EE18049CE23B}" type="slidenum">
              <a:rPr lang="en-US" smtClean="0"/>
              <a:pPr/>
              <a:t>‹#›</a:t>
            </a:fld>
            <a:endParaRPr lang="en-US" dirty="0"/>
          </a:p>
        </p:txBody>
      </p:sp>
    </p:spTree>
    <p:extLst>
      <p:ext uri="{BB962C8B-B14F-4D97-AF65-F5344CB8AC3E}">
        <p14:creationId xmlns:p14="http://schemas.microsoft.com/office/powerpoint/2010/main" val="210961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a:t>
            </a:fld>
            <a:endParaRPr lang="en-US" dirty="0"/>
          </a:p>
        </p:txBody>
      </p:sp>
    </p:spTree>
    <p:extLst>
      <p:ext uri="{BB962C8B-B14F-4D97-AF65-F5344CB8AC3E}">
        <p14:creationId xmlns:p14="http://schemas.microsoft.com/office/powerpoint/2010/main" val="3928448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12</a:t>
            </a:fld>
            <a:endParaRPr lang="en-US" dirty="0"/>
          </a:p>
        </p:txBody>
      </p:sp>
    </p:spTree>
    <p:extLst>
      <p:ext uri="{BB962C8B-B14F-4D97-AF65-F5344CB8AC3E}">
        <p14:creationId xmlns:p14="http://schemas.microsoft.com/office/powerpoint/2010/main" val="4144743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13</a:t>
            </a:fld>
            <a:endParaRPr lang="en-US" dirty="0"/>
          </a:p>
        </p:txBody>
      </p:sp>
    </p:spTree>
    <p:extLst>
      <p:ext uri="{BB962C8B-B14F-4D97-AF65-F5344CB8AC3E}">
        <p14:creationId xmlns:p14="http://schemas.microsoft.com/office/powerpoint/2010/main" val="106982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F2D7-87D1-4D61-7F82-D57CEBAB9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908CA-D3FD-67AC-8546-F2161AF754D3}"/>
              </a:ext>
            </a:extLst>
          </p:cNvPr>
          <p:cNvSpPr>
            <a:spLocks noGrp="1" noRot="1" noChangeAspect="1"/>
          </p:cNvSpPr>
          <p:nvPr>
            <p:ph type="sldImg"/>
          </p:nvPr>
        </p:nvSpPr>
        <p:spPr>
          <a:xfrm>
            <a:off x="2790825" y="547688"/>
            <a:ext cx="4021138" cy="2743200"/>
          </a:xfrm>
        </p:spPr>
      </p:sp>
      <p:sp>
        <p:nvSpPr>
          <p:cNvPr id="3" name="Notes Placeholder 2">
            <a:extLst>
              <a:ext uri="{FF2B5EF4-FFF2-40B4-BE49-F238E27FC236}">
                <a16:creationId xmlns:a16="http://schemas.microsoft.com/office/drawing/2014/main" id="{6FE9CAF8-2407-55F1-961C-D65067AA4F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E2264E-EB92-2C77-5D17-C84D29990F98}"/>
              </a:ext>
            </a:extLst>
          </p:cNvPr>
          <p:cNvSpPr>
            <a:spLocks noGrp="1"/>
          </p:cNvSpPr>
          <p:nvPr>
            <p:ph type="sldNum" sz="quarter" idx="10"/>
          </p:nvPr>
        </p:nvSpPr>
        <p:spPr/>
        <p:txBody>
          <a:bodyPr/>
          <a:lstStyle/>
          <a:p>
            <a:fld id="{E86AF46F-95C2-4F68-8F66-EE18049CE23B}" type="slidenum">
              <a:rPr lang="en-US" smtClean="0"/>
              <a:pPr/>
              <a:t>14</a:t>
            </a:fld>
            <a:endParaRPr lang="en-US" dirty="0"/>
          </a:p>
        </p:txBody>
      </p:sp>
    </p:spTree>
    <p:extLst>
      <p:ext uri="{BB962C8B-B14F-4D97-AF65-F5344CB8AC3E}">
        <p14:creationId xmlns:p14="http://schemas.microsoft.com/office/powerpoint/2010/main" val="1705066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pPr defTabSz="983763">
              <a:defRPr/>
            </a:pP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15</a:t>
            </a:fld>
            <a:endParaRPr lang="en-US" dirty="0"/>
          </a:p>
        </p:txBody>
      </p:sp>
    </p:spTree>
    <p:extLst>
      <p:ext uri="{BB962C8B-B14F-4D97-AF65-F5344CB8AC3E}">
        <p14:creationId xmlns:p14="http://schemas.microsoft.com/office/powerpoint/2010/main" val="2257289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16</a:t>
            </a:fld>
            <a:endParaRPr lang="en-US" dirty="0"/>
          </a:p>
        </p:txBody>
      </p:sp>
    </p:spTree>
    <p:extLst>
      <p:ext uri="{BB962C8B-B14F-4D97-AF65-F5344CB8AC3E}">
        <p14:creationId xmlns:p14="http://schemas.microsoft.com/office/powerpoint/2010/main" val="287572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18</a:t>
            </a:fld>
            <a:endParaRPr lang="en-US" dirty="0"/>
          </a:p>
        </p:txBody>
      </p:sp>
    </p:spTree>
    <p:extLst>
      <p:ext uri="{BB962C8B-B14F-4D97-AF65-F5344CB8AC3E}">
        <p14:creationId xmlns:p14="http://schemas.microsoft.com/office/powerpoint/2010/main" val="4138456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19</a:t>
            </a:fld>
            <a:endParaRPr lang="en-US" dirty="0"/>
          </a:p>
        </p:txBody>
      </p:sp>
    </p:spTree>
    <p:extLst>
      <p:ext uri="{BB962C8B-B14F-4D97-AF65-F5344CB8AC3E}">
        <p14:creationId xmlns:p14="http://schemas.microsoft.com/office/powerpoint/2010/main" val="3180556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20</a:t>
            </a:fld>
            <a:endParaRPr lang="en-US" dirty="0"/>
          </a:p>
        </p:txBody>
      </p:sp>
    </p:spTree>
    <p:extLst>
      <p:ext uri="{BB962C8B-B14F-4D97-AF65-F5344CB8AC3E}">
        <p14:creationId xmlns:p14="http://schemas.microsoft.com/office/powerpoint/2010/main" val="1918101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21</a:t>
            </a:fld>
            <a:endParaRPr lang="en-US" dirty="0"/>
          </a:p>
        </p:txBody>
      </p:sp>
    </p:spTree>
    <p:extLst>
      <p:ext uri="{BB962C8B-B14F-4D97-AF65-F5344CB8AC3E}">
        <p14:creationId xmlns:p14="http://schemas.microsoft.com/office/powerpoint/2010/main" val="654601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22</a:t>
            </a:fld>
            <a:endParaRPr lang="en-US" dirty="0"/>
          </a:p>
        </p:txBody>
      </p:sp>
    </p:spTree>
    <p:extLst>
      <p:ext uri="{BB962C8B-B14F-4D97-AF65-F5344CB8AC3E}">
        <p14:creationId xmlns:p14="http://schemas.microsoft.com/office/powerpoint/2010/main" val="303533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10D59D-3144-49AC-847D-3F5EC5276F4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23</a:t>
            </a:fld>
            <a:endParaRPr lang="en-US" dirty="0"/>
          </a:p>
        </p:txBody>
      </p:sp>
    </p:spTree>
    <p:extLst>
      <p:ext uri="{BB962C8B-B14F-4D97-AF65-F5344CB8AC3E}">
        <p14:creationId xmlns:p14="http://schemas.microsoft.com/office/powerpoint/2010/main" val="3902320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24</a:t>
            </a:fld>
            <a:endParaRPr lang="en-US" dirty="0"/>
          </a:p>
        </p:txBody>
      </p:sp>
    </p:spTree>
    <p:extLst>
      <p:ext uri="{BB962C8B-B14F-4D97-AF65-F5344CB8AC3E}">
        <p14:creationId xmlns:p14="http://schemas.microsoft.com/office/powerpoint/2010/main" val="4201365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25</a:t>
            </a:fld>
            <a:endParaRPr lang="en-US" dirty="0"/>
          </a:p>
        </p:txBody>
      </p:sp>
    </p:spTree>
    <p:extLst>
      <p:ext uri="{BB962C8B-B14F-4D97-AF65-F5344CB8AC3E}">
        <p14:creationId xmlns:p14="http://schemas.microsoft.com/office/powerpoint/2010/main" val="2132255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26</a:t>
            </a:fld>
            <a:endParaRPr lang="en-US" dirty="0"/>
          </a:p>
        </p:txBody>
      </p:sp>
    </p:spTree>
    <p:extLst>
      <p:ext uri="{BB962C8B-B14F-4D97-AF65-F5344CB8AC3E}">
        <p14:creationId xmlns:p14="http://schemas.microsoft.com/office/powerpoint/2010/main" val="2586839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27</a:t>
            </a:fld>
            <a:endParaRPr lang="en-US" dirty="0"/>
          </a:p>
        </p:txBody>
      </p:sp>
    </p:spTree>
    <p:extLst>
      <p:ext uri="{BB962C8B-B14F-4D97-AF65-F5344CB8AC3E}">
        <p14:creationId xmlns:p14="http://schemas.microsoft.com/office/powerpoint/2010/main" val="1875927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28</a:t>
            </a:fld>
            <a:endParaRPr lang="en-US" dirty="0"/>
          </a:p>
        </p:txBody>
      </p:sp>
    </p:spTree>
    <p:extLst>
      <p:ext uri="{BB962C8B-B14F-4D97-AF65-F5344CB8AC3E}">
        <p14:creationId xmlns:p14="http://schemas.microsoft.com/office/powerpoint/2010/main" val="212207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29</a:t>
            </a:fld>
            <a:endParaRPr lang="en-US" dirty="0"/>
          </a:p>
        </p:txBody>
      </p:sp>
    </p:spTree>
    <p:extLst>
      <p:ext uri="{BB962C8B-B14F-4D97-AF65-F5344CB8AC3E}">
        <p14:creationId xmlns:p14="http://schemas.microsoft.com/office/powerpoint/2010/main" val="3074283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pPr marL="0" lvl="1"/>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33</a:t>
            </a:fld>
            <a:endParaRPr lang="en-US" dirty="0"/>
          </a:p>
        </p:txBody>
      </p:sp>
    </p:spTree>
    <p:extLst>
      <p:ext uri="{BB962C8B-B14F-4D97-AF65-F5344CB8AC3E}">
        <p14:creationId xmlns:p14="http://schemas.microsoft.com/office/powerpoint/2010/main" val="3863450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34</a:t>
            </a:fld>
            <a:endParaRPr lang="en-US" dirty="0"/>
          </a:p>
        </p:txBody>
      </p:sp>
    </p:spTree>
    <p:extLst>
      <p:ext uri="{BB962C8B-B14F-4D97-AF65-F5344CB8AC3E}">
        <p14:creationId xmlns:p14="http://schemas.microsoft.com/office/powerpoint/2010/main" val="2878143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35</a:t>
            </a:fld>
            <a:endParaRPr lang="en-US" dirty="0"/>
          </a:p>
        </p:txBody>
      </p:sp>
    </p:spTree>
    <p:extLst>
      <p:ext uri="{BB962C8B-B14F-4D97-AF65-F5344CB8AC3E}">
        <p14:creationId xmlns:p14="http://schemas.microsoft.com/office/powerpoint/2010/main" val="387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a:t>
            </a:fld>
            <a:endParaRPr lang="en-US" dirty="0"/>
          </a:p>
        </p:txBody>
      </p:sp>
    </p:spTree>
    <p:extLst>
      <p:ext uri="{BB962C8B-B14F-4D97-AF65-F5344CB8AC3E}">
        <p14:creationId xmlns:p14="http://schemas.microsoft.com/office/powerpoint/2010/main" val="3290040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36</a:t>
            </a:fld>
            <a:endParaRPr lang="en-US" dirty="0"/>
          </a:p>
        </p:txBody>
      </p:sp>
    </p:spTree>
    <p:extLst>
      <p:ext uri="{BB962C8B-B14F-4D97-AF65-F5344CB8AC3E}">
        <p14:creationId xmlns:p14="http://schemas.microsoft.com/office/powerpoint/2010/main" val="2282860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37</a:t>
            </a:fld>
            <a:endParaRPr lang="en-US" dirty="0"/>
          </a:p>
        </p:txBody>
      </p:sp>
    </p:spTree>
    <p:extLst>
      <p:ext uri="{BB962C8B-B14F-4D97-AF65-F5344CB8AC3E}">
        <p14:creationId xmlns:p14="http://schemas.microsoft.com/office/powerpoint/2010/main" val="235551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4</a:t>
            </a:fld>
            <a:endParaRPr lang="en-US" dirty="0"/>
          </a:p>
        </p:txBody>
      </p:sp>
    </p:spTree>
    <p:extLst>
      <p:ext uri="{BB962C8B-B14F-4D97-AF65-F5344CB8AC3E}">
        <p14:creationId xmlns:p14="http://schemas.microsoft.com/office/powerpoint/2010/main" val="2484659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6</a:t>
            </a:fld>
            <a:endParaRPr lang="en-US" dirty="0"/>
          </a:p>
        </p:txBody>
      </p:sp>
    </p:spTree>
    <p:extLst>
      <p:ext uri="{BB962C8B-B14F-4D97-AF65-F5344CB8AC3E}">
        <p14:creationId xmlns:p14="http://schemas.microsoft.com/office/powerpoint/2010/main" val="1732424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7</a:t>
            </a:fld>
            <a:endParaRPr lang="en-US" dirty="0"/>
          </a:p>
        </p:txBody>
      </p:sp>
    </p:spTree>
    <p:extLst>
      <p:ext uri="{BB962C8B-B14F-4D97-AF65-F5344CB8AC3E}">
        <p14:creationId xmlns:p14="http://schemas.microsoft.com/office/powerpoint/2010/main" val="181554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8</a:t>
            </a:fld>
            <a:endParaRPr lang="en-US" dirty="0"/>
          </a:p>
        </p:txBody>
      </p:sp>
    </p:spTree>
    <p:extLst>
      <p:ext uri="{BB962C8B-B14F-4D97-AF65-F5344CB8AC3E}">
        <p14:creationId xmlns:p14="http://schemas.microsoft.com/office/powerpoint/2010/main" val="599433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9</a:t>
            </a:fld>
            <a:endParaRPr lang="en-US" dirty="0"/>
          </a:p>
        </p:txBody>
      </p:sp>
    </p:spTree>
    <p:extLst>
      <p:ext uri="{BB962C8B-B14F-4D97-AF65-F5344CB8AC3E}">
        <p14:creationId xmlns:p14="http://schemas.microsoft.com/office/powerpoint/2010/main" val="59895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47688"/>
            <a:ext cx="4021138"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11</a:t>
            </a:fld>
            <a:endParaRPr lang="en-US" dirty="0"/>
          </a:p>
        </p:txBody>
      </p:sp>
    </p:spTree>
    <p:extLst>
      <p:ext uri="{BB962C8B-B14F-4D97-AF65-F5344CB8AC3E}">
        <p14:creationId xmlns:p14="http://schemas.microsoft.com/office/powerpoint/2010/main" val="199773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00584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85" dirty="0"/>
          </a:p>
        </p:txBody>
      </p:sp>
      <p:sp>
        <p:nvSpPr>
          <p:cNvPr id="10" name="Rectangle 9"/>
          <p:cNvSpPr/>
          <p:nvPr/>
        </p:nvSpPr>
        <p:spPr>
          <a:xfrm>
            <a:off x="-10058" y="6053328"/>
            <a:ext cx="2474366"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85" dirty="0"/>
          </a:p>
        </p:txBody>
      </p:sp>
      <p:sp>
        <p:nvSpPr>
          <p:cNvPr id="11" name="Rectangle 10"/>
          <p:cNvSpPr/>
          <p:nvPr/>
        </p:nvSpPr>
        <p:spPr>
          <a:xfrm>
            <a:off x="2595067" y="6044184"/>
            <a:ext cx="7463333"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85" dirty="0"/>
          </a:p>
        </p:txBody>
      </p:sp>
      <p:sp>
        <p:nvSpPr>
          <p:cNvPr id="8" name="Title 7"/>
          <p:cNvSpPr>
            <a:spLocks noGrp="1"/>
          </p:cNvSpPr>
          <p:nvPr>
            <p:ph type="ctrTitle"/>
          </p:nvPr>
        </p:nvSpPr>
        <p:spPr>
          <a:xfrm>
            <a:off x="922020" y="2057400"/>
            <a:ext cx="8382000" cy="30480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598420" y="6050037"/>
            <a:ext cx="7376160" cy="685800"/>
          </a:xfrm>
        </p:spPr>
        <p:txBody>
          <a:bodyPr anchor="ctr">
            <a:normAutofit/>
          </a:bodyPr>
          <a:lstStyle>
            <a:lvl1pPr marL="0" indent="0" algn="l">
              <a:buNone/>
              <a:defRPr sz="2145">
                <a:solidFill>
                  <a:srgbClr val="FFFFFF"/>
                </a:solidFill>
              </a:defRPr>
            </a:lvl1pPr>
            <a:lvl2pPr marL="377190" indent="0" algn="ctr">
              <a:buNone/>
            </a:lvl2pPr>
            <a:lvl3pPr marL="754380" indent="0" algn="ctr">
              <a:buNone/>
            </a:lvl3pPr>
            <a:lvl4pPr marL="1131570" indent="0" algn="ctr">
              <a:buNone/>
            </a:lvl4pPr>
            <a:lvl5pPr marL="1508760" indent="0" algn="ctr">
              <a:buNone/>
            </a:lvl5pPr>
            <a:lvl6pPr marL="1885950" indent="0" algn="ctr">
              <a:buNone/>
            </a:lvl6pPr>
            <a:lvl7pPr marL="2263140" indent="0" algn="ctr">
              <a:buNone/>
            </a:lvl7pPr>
            <a:lvl8pPr marL="2640330" indent="0" algn="ctr">
              <a:buNone/>
            </a:lvl8pPr>
            <a:lvl9pPr marL="3017520" indent="0" algn="ctr">
              <a:buNone/>
            </a:lvl9pPr>
          </a:lstStyle>
          <a:p>
            <a:r>
              <a:rPr kumimoji="0" lang="en-US"/>
              <a:t>Click to edit Master subtitle style</a:t>
            </a:r>
          </a:p>
        </p:txBody>
      </p:sp>
      <p:sp>
        <p:nvSpPr>
          <p:cNvPr id="28" name="Date Placeholder 27"/>
          <p:cNvSpPr>
            <a:spLocks noGrp="1"/>
          </p:cNvSpPr>
          <p:nvPr>
            <p:ph type="dt" sz="half" idx="10"/>
          </p:nvPr>
        </p:nvSpPr>
        <p:spPr>
          <a:xfrm>
            <a:off x="83820" y="6068699"/>
            <a:ext cx="2263140" cy="685800"/>
          </a:xfrm>
        </p:spPr>
        <p:txBody>
          <a:bodyPr>
            <a:noAutofit/>
          </a:bodyPr>
          <a:lstStyle>
            <a:lvl1pPr algn="ctr">
              <a:defRPr sz="1650">
                <a:solidFill>
                  <a:srgbClr val="FFFFFF"/>
                </a:solidFill>
              </a:defRPr>
            </a:lvl1pPr>
          </a:lstStyle>
          <a:p>
            <a:fld id="{F47B4A90-9B2F-40F4-BBF3-6E29953403AD}" type="datetime1">
              <a:rPr lang="en-US" smtClean="0"/>
              <a:t>10/3/2025</a:t>
            </a:fld>
            <a:endParaRPr lang="en-US" dirty="0"/>
          </a:p>
        </p:txBody>
      </p:sp>
      <p:sp>
        <p:nvSpPr>
          <p:cNvPr id="17" name="Footer Placeholder 16"/>
          <p:cNvSpPr>
            <a:spLocks noGrp="1"/>
          </p:cNvSpPr>
          <p:nvPr>
            <p:ph type="ftr" sz="quarter" idx="11"/>
          </p:nvPr>
        </p:nvSpPr>
        <p:spPr>
          <a:xfrm>
            <a:off x="2293932" y="236543"/>
            <a:ext cx="645414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801100" y="228600"/>
            <a:ext cx="92202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pic>
        <p:nvPicPr>
          <p:cNvPr id="4" name="Picture 3" descr="Slide background featuring the U.S. Department of Education seal as well as the AnLar and Westat Logos">
            <a:extLst>
              <a:ext uri="{FF2B5EF4-FFF2-40B4-BE49-F238E27FC236}">
                <a16:creationId xmlns:a16="http://schemas.microsoft.com/office/drawing/2014/main" id="{DA93BC51-CADA-405B-9E86-44A4AC818C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74" y="0"/>
            <a:ext cx="10170160" cy="69342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60220" y="5486400"/>
            <a:ext cx="8046720" cy="685800"/>
          </a:xfrm>
        </p:spPr>
        <p:txBody>
          <a:bodyPr/>
          <a:lstStyle>
            <a:lvl1pPr marL="0" indent="0">
              <a:buFontTx/>
              <a:buNone/>
              <a:defRPr sz="1403"/>
            </a:lvl1pPr>
            <a:lvl2pPr>
              <a:buFontTx/>
              <a:buNone/>
              <a:defRPr sz="990"/>
            </a:lvl2pPr>
            <a:lvl3pPr>
              <a:buFontTx/>
              <a:buNone/>
              <a:defRPr sz="825"/>
            </a:lvl3pPr>
            <a:lvl4pPr>
              <a:buFontTx/>
              <a:buNone/>
              <a:defRPr sz="743"/>
            </a:lvl4pPr>
            <a:lvl5pPr>
              <a:buFontTx/>
              <a:buNone/>
              <a:defRPr sz="743"/>
            </a:lvl5pPr>
          </a:lstStyle>
          <a:p>
            <a:pPr lvl="0" eaLnBrk="1" latinLnBrk="0" hangingPunct="1"/>
            <a:r>
              <a:rPr kumimoji="0" lang="en-US"/>
              <a:t>Click to edit Master text styles</a:t>
            </a:r>
          </a:p>
        </p:txBody>
      </p:sp>
      <p:sp>
        <p:nvSpPr>
          <p:cNvPr id="8" name="Rectangle 7"/>
          <p:cNvSpPr/>
          <p:nvPr/>
        </p:nvSpPr>
        <p:spPr bwMode="white">
          <a:xfrm>
            <a:off x="-10058" y="4572000"/>
            <a:ext cx="100584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85" dirty="0"/>
          </a:p>
        </p:txBody>
      </p:sp>
      <p:sp>
        <p:nvSpPr>
          <p:cNvPr id="9" name="Rectangle 8"/>
          <p:cNvSpPr/>
          <p:nvPr/>
        </p:nvSpPr>
        <p:spPr>
          <a:xfrm>
            <a:off x="-10058" y="4663440"/>
            <a:ext cx="160934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85" dirty="0"/>
          </a:p>
        </p:txBody>
      </p:sp>
      <p:sp>
        <p:nvSpPr>
          <p:cNvPr id="10" name="Rectangle 9"/>
          <p:cNvSpPr/>
          <p:nvPr/>
        </p:nvSpPr>
        <p:spPr>
          <a:xfrm>
            <a:off x="1699870" y="4654296"/>
            <a:ext cx="835853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85" dirty="0"/>
          </a:p>
        </p:txBody>
      </p:sp>
      <p:sp>
        <p:nvSpPr>
          <p:cNvPr id="2" name="Title 1"/>
          <p:cNvSpPr>
            <a:spLocks noGrp="1"/>
          </p:cNvSpPr>
          <p:nvPr>
            <p:ph type="title"/>
          </p:nvPr>
        </p:nvSpPr>
        <p:spPr>
          <a:xfrm>
            <a:off x="1760220" y="4648200"/>
            <a:ext cx="8046720" cy="685800"/>
          </a:xfrm>
        </p:spPr>
        <p:txBody>
          <a:bodyPr anchor="ctr"/>
          <a:lstStyle>
            <a:lvl1pPr algn="l">
              <a:buNone/>
              <a:defRPr sz="2310" b="0">
                <a:solidFill>
                  <a:srgbClr val="FFFFFF"/>
                </a:solidFill>
              </a:defRPr>
            </a:lvl1pPr>
          </a:lstStyle>
          <a:p>
            <a:r>
              <a:rPr kumimoji="0" lang="en-US"/>
              <a:t>Click to edit Master title style</a:t>
            </a:r>
          </a:p>
        </p:txBody>
      </p:sp>
      <p:sp>
        <p:nvSpPr>
          <p:cNvPr id="11" name="Rectangle 10"/>
          <p:cNvSpPr/>
          <p:nvPr/>
        </p:nvSpPr>
        <p:spPr bwMode="white">
          <a:xfrm>
            <a:off x="1592580" y="0"/>
            <a:ext cx="11064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85" dirty="0"/>
          </a:p>
        </p:txBody>
      </p:sp>
      <p:sp>
        <p:nvSpPr>
          <p:cNvPr id="12" name="Date Placeholder 11"/>
          <p:cNvSpPr>
            <a:spLocks noGrp="1"/>
          </p:cNvSpPr>
          <p:nvPr>
            <p:ph type="dt" sz="half" idx="10"/>
          </p:nvPr>
        </p:nvSpPr>
        <p:spPr>
          <a:xfrm>
            <a:off x="6873240" y="6248405"/>
            <a:ext cx="2933700" cy="365125"/>
          </a:xfrm>
        </p:spPr>
        <p:txBody>
          <a:bodyPr rtlCol="0"/>
          <a:lstStyle/>
          <a:p>
            <a:fld id="{EEA108BD-A9CF-48A0-B047-4F68435C41CC}" type="datetime1">
              <a:rPr lang="en-US" smtClean="0"/>
              <a:t>10/3/2025</a:t>
            </a:fld>
            <a:endParaRPr lang="en-US" dirty="0"/>
          </a:p>
        </p:txBody>
      </p:sp>
      <p:sp>
        <p:nvSpPr>
          <p:cNvPr id="13" name="Slide Number Placeholder 12"/>
          <p:cNvSpPr>
            <a:spLocks noGrp="1"/>
          </p:cNvSpPr>
          <p:nvPr>
            <p:ph type="sldNum" sz="quarter" idx="11"/>
          </p:nvPr>
        </p:nvSpPr>
        <p:spPr>
          <a:xfrm>
            <a:off x="0" y="4667249"/>
            <a:ext cx="1592580" cy="663578"/>
          </a:xfrm>
          <a:prstGeom prst="rect">
            <a:avLst/>
          </a:prstGeom>
        </p:spPr>
        <p:txBody>
          <a:bodyPr rtlCol="0"/>
          <a:lstStyle>
            <a:lvl1pPr>
              <a:defRPr sz="2310"/>
            </a:lvl1pPr>
          </a:lstStyle>
          <a:p>
            <a:fld id="{78FEA6AD-5963-42A3-B799-50DDE2FA9A33}" type="slidenum">
              <a:rPr lang="en-US" smtClean="0"/>
              <a:pPr/>
              <a:t>‹#›</a:t>
            </a:fld>
            <a:endParaRPr lang="en-US" dirty="0"/>
          </a:p>
        </p:txBody>
      </p:sp>
      <p:sp>
        <p:nvSpPr>
          <p:cNvPr id="14" name="Footer Placeholder 13"/>
          <p:cNvSpPr>
            <a:spLocks noGrp="1"/>
          </p:cNvSpPr>
          <p:nvPr>
            <p:ph type="ftr" sz="quarter" idx="12"/>
          </p:nvPr>
        </p:nvSpPr>
        <p:spPr>
          <a:xfrm>
            <a:off x="1760220" y="6248211"/>
            <a:ext cx="5029200" cy="365125"/>
          </a:xfrm>
        </p:spPr>
        <p:txBody>
          <a:bodyPr rtlCol="0"/>
          <a:lstStyle/>
          <a:p>
            <a:endParaRPr lang="en-US" dirty="0"/>
          </a:p>
        </p:txBody>
      </p:sp>
      <p:sp>
        <p:nvSpPr>
          <p:cNvPr id="3" name="Picture Placeholder 2"/>
          <p:cNvSpPr>
            <a:spLocks noGrp="1"/>
          </p:cNvSpPr>
          <p:nvPr>
            <p:ph type="pic" idx="1"/>
          </p:nvPr>
        </p:nvSpPr>
        <p:spPr>
          <a:xfrm>
            <a:off x="1716634" y="0"/>
            <a:ext cx="8341766" cy="4568952"/>
          </a:xfrm>
          <a:solidFill>
            <a:schemeClr val="accent1">
              <a:tint val="40000"/>
            </a:schemeClr>
          </a:solidFill>
          <a:ln>
            <a:noFill/>
          </a:ln>
        </p:spPr>
        <p:txBody>
          <a:bodyPr/>
          <a:lstStyle>
            <a:lvl1pPr marL="0" indent="0">
              <a:buNone/>
              <a:defRPr sz="264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62DB22-8870-46DE-A420-78D5E9A06FF7}" type="datetime1">
              <a:rPr lang="en-US" smtClean="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0" y="1272222"/>
            <a:ext cx="586740" cy="244476"/>
          </a:xfrm>
          <a:prstGeom prst="rect">
            <a:avLst/>
          </a:prstGeom>
        </p:spPr>
        <p:txBody>
          <a:bodyPr/>
          <a:lstStyle/>
          <a:p>
            <a:fld id="{78FEA6AD-5963-42A3-B799-50DDE2FA9A3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8520" y="609605"/>
            <a:ext cx="226314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02920" y="609600"/>
            <a:ext cx="611886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7208520" y="6248407"/>
            <a:ext cx="2430780" cy="365125"/>
          </a:xfrm>
        </p:spPr>
        <p:txBody>
          <a:bodyPr/>
          <a:lstStyle/>
          <a:p>
            <a:fld id="{91D29093-F24B-450C-9198-6B0FE9B460B5}" type="datetime1">
              <a:rPr lang="en-US" smtClean="0"/>
              <a:t>10/3/2025</a:t>
            </a:fld>
            <a:endParaRPr lang="en-US" dirty="0"/>
          </a:p>
        </p:txBody>
      </p:sp>
      <p:sp>
        <p:nvSpPr>
          <p:cNvPr id="5" name="Footer Placeholder 4"/>
          <p:cNvSpPr>
            <a:spLocks noGrp="1"/>
          </p:cNvSpPr>
          <p:nvPr>
            <p:ph type="ftr" sz="quarter" idx="11"/>
          </p:nvPr>
        </p:nvSpPr>
        <p:spPr>
          <a:xfrm>
            <a:off x="502924" y="6248212"/>
            <a:ext cx="6130831" cy="365125"/>
          </a:xfrm>
        </p:spPr>
        <p:txBody>
          <a:bodyPr/>
          <a:lstStyle/>
          <a:p>
            <a:endParaRPr lang="en-US" dirty="0"/>
          </a:p>
        </p:txBody>
      </p:sp>
      <p:sp>
        <p:nvSpPr>
          <p:cNvPr id="7" name="Rectangle 6"/>
          <p:cNvSpPr/>
          <p:nvPr/>
        </p:nvSpPr>
        <p:spPr bwMode="white">
          <a:xfrm>
            <a:off x="6705950" y="0"/>
            <a:ext cx="352044"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485" dirty="0"/>
          </a:p>
        </p:txBody>
      </p:sp>
      <p:sp>
        <p:nvSpPr>
          <p:cNvPr id="8" name="Rectangle 7"/>
          <p:cNvSpPr/>
          <p:nvPr/>
        </p:nvSpPr>
        <p:spPr>
          <a:xfrm>
            <a:off x="6756242" y="609600"/>
            <a:ext cx="25146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485" dirty="0"/>
          </a:p>
        </p:txBody>
      </p:sp>
      <p:sp>
        <p:nvSpPr>
          <p:cNvPr id="9" name="Rectangle 8"/>
          <p:cNvSpPr/>
          <p:nvPr/>
        </p:nvSpPr>
        <p:spPr>
          <a:xfrm>
            <a:off x="6756242" y="0"/>
            <a:ext cx="25146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485" dirty="0"/>
          </a:p>
        </p:txBody>
      </p:sp>
      <p:sp>
        <p:nvSpPr>
          <p:cNvPr id="6" name="Slide Number Placeholder 5"/>
          <p:cNvSpPr>
            <a:spLocks noGrp="1"/>
          </p:cNvSpPr>
          <p:nvPr>
            <p:ph type="sldNum" sz="quarter" idx="12"/>
          </p:nvPr>
        </p:nvSpPr>
        <p:spPr>
          <a:xfrm rot="5400000">
            <a:off x="6615272" y="132238"/>
            <a:ext cx="533400" cy="268924"/>
          </a:xfrm>
          <a:prstGeom prst="rect">
            <a:avLst/>
          </a:prstGeom>
        </p:spPr>
        <p:txBody>
          <a:bodyPr/>
          <a:lstStyle/>
          <a:p>
            <a:fld id="{78FEA6AD-5963-42A3-B799-50DDE2FA9A3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deway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rot="16200000">
            <a:off x="-2686388" y="2662852"/>
            <a:ext cx="6858000" cy="1532296"/>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latin typeface="Aptos" panose="020B0004020202020204" pitchFamily="34" charset="0"/>
            </a:endParaRPr>
          </a:p>
        </p:txBody>
      </p:sp>
      <p:sp>
        <p:nvSpPr>
          <p:cNvPr id="4" name="Date Placeholder 3"/>
          <p:cNvSpPr>
            <a:spLocks noGrp="1"/>
          </p:cNvSpPr>
          <p:nvPr>
            <p:ph type="dt" sz="half" idx="10"/>
          </p:nvPr>
        </p:nvSpPr>
        <p:spPr/>
        <p:txBody>
          <a:bodyPr/>
          <a:lstStyle>
            <a:lvl1pPr>
              <a:defRPr>
                <a:latin typeface="Aptos" panose="020B0004020202020204" pitchFamily="34" charset="0"/>
              </a:defRPr>
            </a:lvl1pPr>
          </a:lstStyle>
          <a:p>
            <a:fld id="{341FC411-05D5-44E7-AFCB-3FB44334F4C1}" type="datetime1">
              <a:rPr lang="en-US" smtClean="0"/>
              <a:t>10/3/2025</a:t>
            </a:fld>
            <a:endParaRPr lang="en-US" dirty="0"/>
          </a:p>
        </p:txBody>
      </p:sp>
      <p:sp>
        <p:nvSpPr>
          <p:cNvPr id="8" name="Content Placeholder 7"/>
          <p:cNvSpPr>
            <a:spLocks noGrp="1"/>
          </p:cNvSpPr>
          <p:nvPr>
            <p:ph sz="quarter" idx="1"/>
          </p:nvPr>
        </p:nvSpPr>
        <p:spPr>
          <a:xfrm>
            <a:off x="1659732" y="457200"/>
            <a:ext cx="7879080" cy="55626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9214215" y="6400800"/>
            <a:ext cx="586740" cy="244476"/>
          </a:xfrm>
          <a:prstGeom prst="rect">
            <a:avLst/>
          </a:prstGeom>
        </p:spPr>
        <p:txBody>
          <a:bodyPr/>
          <a:lstStyle>
            <a:lvl1pPr>
              <a:defRPr>
                <a:solidFill>
                  <a:schemeClr val="tx2"/>
                </a:solidFill>
                <a:latin typeface="Aptos" panose="020B0004020202020204" pitchFamily="34" charset="0"/>
              </a:defRPr>
            </a:lvl1pPr>
          </a:lstStyle>
          <a:p>
            <a:fld id="{78FEA6AD-5963-42A3-B799-50DDE2FA9A33}" type="slidenum">
              <a:rPr lang="en-US" smtClean="0"/>
              <a:pPr/>
              <a:t>‹#›</a:t>
            </a:fld>
            <a:endParaRPr lang="en-US" dirty="0"/>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280" y="6325699"/>
            <a:ext cx="670560" cy="342900"/>
          </a:xfrm>
          <a:prstGeom prst="rect">
            <a:avLst/>
          </a:prstGeom>
        </p:spPr>
      </p:pic>
      <p:sp>
        <p:nvSpPr>
          <p:cNvPr id="10" name="Title 9">
            <a:extLst>
              <a:ext uri="{FF2B5EF4-FFF2-40B4-BE49-F238E27FC236}">
                <a16:creationId xmlns:a16="http://schemas.microsoft.com/office/drawing/2014/main" id="{779D3A50-4BD5-B116-4539-14C7763F4D19}"/>
              </a:ext>
            </a:extLst>
          </p:cNvPr>
          <p:cNvSpPr>
            <a:spLocks noGrp="1"/>
          </p:cNvSpPr>
          <p:nvPr>
            <p:ph type="title"/>
          </p:nvPr>
        </p:nvSpPr>
        <p:spPr>
          <a:xfrm rot="16200000">
            <a:off x="-2230836" y="2618019"/>
            <a:ext cx="5946897" cy="1089660"/>
          </a:xfrm>
        </p:spPr>
        <p:txBody>
          <a:bodyPr/>
          <a:lstStyle>
            <a:lvl1pPr>
              <a:defRPr>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163971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100584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 name="Title 1"/>
          <p:cNvSpPr>
            <a:spLocks noGrp="1"/>
          </p:cNvSpPr>
          <p:nvPr>
            <p:ph type="title"/>
          </p:nvPr>
        </p:nvSpPr>
        <p:spPr>
          <a:xfrm>
            <a:off x="335280" y="228600"/>
            <a:ext cx="896874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C105119-E232-4546-9599-52A70451804B}" type="datetime1">
              <a:rPr lang="en-US" smtClean="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35280" y="1600200"/>
            <a:ext cx="896874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9214215" y="6400800"/>
            <a:ext cx="58674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8597" y="1303337"/>
            <a:ext cx="100584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5280" y="6325699"/>
            <a:ext cx="670560" cy="3429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100584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 name="Title 1"/>
          <p:cNvSpPr>
            <a:spLocks noGrp="1"/>
          </p:cNvSpPr>
          <p:nvPr>
            <p:ph type="title"/>
          </p:nvPr>
        </p:nvSpPr>
        <p:spPr>
          <a:xfrm>
            <a:off x="335280" y="228600"/>
            <a:ext cx="896874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C105119-E232-4546-9599-52A70451804B}" type="datetime1">
              <a:rPr lang="en-US" smtClean="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35280" y="1600200"/>
            <a:ext cx="896874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9214215" y="6400800"/>
            <a:ext cx="58674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8597" y="1303337"/>
            <a:ext cx="100584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pic>
        <p:nvPicPr>
          <p:cNvPr id="14" name="Picture 13" descr="AnLar and Westat logos">
            <a:extLst>
              <a:ext uri="{FF2B5EF4-FFF2-40B4-BE49-F238E27FC236}">
                <a16:creationId xmlns:a16="http://schemas.microsoft.com/office/drawing/2014/main" id="{89A68F6E-4138-4D99-8A0E-E01A45483E2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5280" y="6325699"/>
            <a:ext cx="670560" cy="342900"/>
          </a:xfrm>
          <a:prstGeom prst="rect">
            <a:avLst/>
          </a:prstGeom>
        </p:spPr>
      </p:pic>
    </p:spTree>
    <p:extLst>
      <p:ext uri="{BB962C8B-B14F-4D97-AF65-F5344CB8AC3E}">
        <p14:creationId xmlns:p14="http://schemas.microsoft.com/office/powerpoint/2010/main" val="288597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08763" y="2743200"/>
            <a:ext cx="7835424" cy="1673225"/>
          </a:xfrm>
        </p:spPr>
        <p:txBody>
          <a:bodyPr anchor="t"/>
          <a:lstStyle>
            <a:lvl1pPr marL="0" indent="0">
              <a:buNone/>
              <a:defRPr sz="2310">
                <a:solidFill>
                  <a:schemeClr val="tx2"/>
                </a:solidFill>
              </a:defRPr>
            </a:lvl1pPr>
            <a:lvl2pPr>
              <a:buNone/>
              <a:defRPr sz="1485">
                <a:solidFill>
                  <a:schemeClr val="tx1">
                    <a:tint val="75000"/>
                  </a:schemeClr>
                </a:solidFill>
              </a:defRPr>
            </a:lvl2pPr>
            <a:lvl3pPr>
              <a:buNone/>
              <a:defRPr sz="1320">
                <a:solidFill>
                  <a:schemeClr val="tx1">
                    <a:tint val="75000"/>
                  </a:schemeClr>
                </a:solidFill>
              </a:defRPr>
            </a:lvl3pPr>
            <a:lvl4pPr>
              <a:buNone/>
              <a:defRPr sz="1155">
                <a:solidFill>
                  <a:schemeClr val="tx1">
                    <a:tint val="75000"/>
                  </a:schemeClr>
                </a:solidFill>
              </a:defRPr>
            </a:lvl4pPr>
            <a:lvl5pPr>
              <a:buNone/>
              <a:defRPr sz="1155">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00584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85" dirty="0"/>
          </a:p>
        </p:txBody>
      </p:sp>
      <p:sp>
        <p:nvSpPr>
          <p:cNvPr id="8" name="Rectangle 7"/>
          <p:cNvSpPr/>
          <p:nvPr/>
        </p:nvSpPr>
        <p:spPr>
          <a:xfrm>
            <a:off x="0" y="1600200"/>
            <a:ext cx="142494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85" dirty="0"/>
          </a:p>
        </p:txBody>
      </p:sp>
      <p:sp>
        <p:nvSpPr>
          <p:cNvPr id="9" name="Rectangle 8"/>
          <p:cNvSpPr/>
          <p:nvPr/>
        </p:nvSpPr>
        <p:spPr>
          <a:xfrm>
            <a:off x="1508760" y="1600200"/>
            <a:ext cx="854964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85" dirty="0"/>
          </a:p>
        </p:txBody>
      </p:sp>
      <p:sp>
        <p:nvSpPr>
          <p:cNvPr id="2" name="Title 1"/>
          <p:cNvSpPr>
            <a:spLocks noGrp="1"/>
          </p:cNvSpPr>
          <p:nvPr>
            <p:ph type="title"/>
          </p:nvPr>
        </p:nvSpPr>
        <p:spPr>
          <a:xfrm>
            <a:off x="1508760" y="1600200"/>
            <a:ext cx="8382000" cy="990600"/>
          </a:xfrm>
        </p:spPr>
        <p:txBody>
          <a:bodyPr/>
          <a:lstStyle>
            <a:lvl1pPr algn="l">
              <a:buNone/>
              <a:defRPr sz="363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906C765F-E5CA-4560-A809-895B7DD149A4}" type="datetime1">
              <a:rPr lang="en-US" smtClean="0"/>
              <a:t>10/3/2025</a:t>
            </a:fld>
            <a:endParaRPr lang="en-US" dirty="0"/>
          </a:p>
        </p:txBody>
      </p:sp>
      <p:sp>
        <p:nvSpPr>
          <p:cNvPr id="13" name="Slide Number Placeholder 12"/>
          <p:cNvSpPr>
            <a:spLocks noGrp="1"/>
          </p:cNvSpPr>
          <p:nvPr>
            <p:ph type="sldNum" sz="quarter" idx="11"/>
          </p:nvPr>
        </p:nvSpPr>
        <p:spPr>
          <a:xfrm>
            <a:off x="0" y="1752600"/>
            <a:ext cx="1424940" cy="701676"/>
          </a:xfrm>
          <a:prstGeom prst="rect">
            <a:avLst/>
          </a:prstGeom>
        </p:spPr>
        <p:txBody>
          <a:bodyPr>
            <a:noAutofit/>
          </a:bodyPr>
          <a:lstStyle>
            <a:lvl1pPr>
              <a:defRPr sz="1980">
                <a:solidFill>
                  <a:srgbClr val="FFFFFF"/>
                </a:solidFill>
              </a:defRPr>
            </a:lvl1pPr>
          </a:lstStyle>
          <a:p>
            <a:fld id="{78FEA6AD-5963-42A3-B799-50DDE2FA9A3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70560" y="1589567"/>
            <a:ext cx="42748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329391" y="1589567"/>
            <a:ext cx="42748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470B57B-6E08-4764-9AAF-340514370180}" type="datetime1">
              <a:rPr lang="en-US" smtClean="0"/>
              <a:t>10/3/2025</a:t>
            </a:fld>
            <a:endParaRPr lang="en-US" dirty="0"/>
          </a:p>
        </p:txBody>
      </p:sp>
      <p:sp>
        <p:nvSpPr>
          <p:cNvPr id="10" name="Slide Number Placeholder 9"/>
          <p:cNvSpPr>
            <a:spLocks noGrp="1"/>
          </p:cNvSpPr>
          <p:nvPr>
            <p:ph type="sldNum" sz="quarter" idx="16"/>
          </p:nvPr>
        </p:nvSpPr>
        <p:spPr>
          <a:xfrm>
            <a:off x="0" y="1272222"/>
            <a:ext cx="586740" cy="244476"/>
          </a:xfrm>
          <a:prstGeom prst="rect">
            <a:avLst/>
          </a:prstGeom>
        </p:spPr>
        <p:txBody>
          <a:bodyPr rtlCol="0"/>
          <a:lstStyle/>
          <a:p>
            <a:fld id="{78FEA6AD-5963-42A3-B799-50DDE2FA9A3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740" y="273050"/>
            <a:ext cx="896874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70560" y="2438400"/>
            <a:ext cx="427482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280660" y="2438400"/>
            <a:ext cx="427482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EB53EC8-76C3-4926-A8D5-342A11A774D5}" type="datetime1">
              <a:rPr lang="en-US" smtClean="0"/>
              <a:t>10/3/2025</a:t>
            </a:fld>
            <a:endParaRPr lang="en-US" dirty="0"/>
          </a:p>
        </p:txBody>
      </p:sp>
      <p:sp>
        <p:nvSpPr>
          <p:cNvPr id="12" name="Slide Number Placeholder 11"/>
          <p:cNvSpPr>
            <a:spLocks noGrp="1"/>
          </p:cNvSpPr>
          <p:nvPr>
            <p:ph type="sldNum" sz="quarter" idx="16"/>
          </p:nvPr>
        </p:nvSpPr>
        <p:spPr>
          <a:xfrm>
            <a:off x="0" y="1272222"/>
            <a:ext cx="586740" cy="244476"/>
          </a:xfrm>
          <a:prstGeom prst="rect">
            <a:avLst/>
          </a:prstGeom>
        </p:spPr>
        <p:txBody>
          <a:bodyPr rtlCol="0"/>
          <a:lstStyle/>
          <a:p>
            <a:fld id="{78FEA6AD-5963-42A3-B799-50DDE2FA9A33}"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70560" y="1752600"/>
            <a:ext cx="4274820" cy="640080"/>
          </a:xfrm>
          <a:solidFill>
            <a:schemeClr val="accent2"/>
          </a:solidFill>
        </p:spPr>
        <p:txBody>
          <a:bodyPr rtlCol="0" anchor="ctr"/>
          <a:lstStyle>
            <a:lvl1pPr marL="0" indent="0">
              <a:buFontTx/>
              <a:buNone/>
              <a:defRPr sz="165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5280660" y="1752600"/>
            <a:ext cx="4274820" cy="640080"/>
          </a:xfrm>
          <a:solidFill>
            <a:schemeClr val="accent4"/>
          </a:solidFill>
        </p:spPr>
        <p:txBody>
          <a:bodyPr rtlCol="0" anchor="ctr"/>
          <a:lstStyle>
            <a:lvl1pPr marL="0" indent="0">
              <a:buFontTx/>
              <a:buNone/>
              <a:defRPr sz="165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ED94E3A-4F44-459A-A8C6-0F89DB66A349}" type="datetime1">
              <a:rPr lang="en-US" smtClean="0"/>
              <a:t>10/3/2025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0" y="1272222"/>
            <a:ext cx="58674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A15FA-BE17-43B8-9BEB-647B1674F305}" type="datetime1">
              <a:rPr lang="en-US" smtClean="0"/>
              <a:t>10/3/2025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8674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560" y="273050"/>
            <a:ext cx="8884920" cy="869950"/>
          </a:xfrm>
        </p:spPr>
        <p:txBody>
          <a:bodyPr anchor="ctr"/>
          <a:lstStyle>
            <a:lvl1pPr algn="l">
              <a:buNone/>
              <a:defRPr sz="3630" b="0"/>
            </a:lvl1pPr>
          </a:lstStyle>
          <a:p>
            <a:r>
              <a:rPr kumimoji="0" lang="en-US"/>
              <a:t>Click to edit Master title style</a:t>
            </a:r>
          </a:p>
        </p:txBody>
      </p:sp>
      <p:sp>
        <p:nvSpPr>
          <p:cNvPr id="5" name="Date Placeholder 4"/>
          <p:cNvSpPr>
            <a:spLocks noGrp="1"/>
          </p:cNvSpPr>
          <p:nvPr>
            <p:ph type="dt" sz="half" idx="10"/>
          </p:nvPr>
        </p:nvSpPr>
        <p:spPr/>
        <p:txBody>
          <a:bodyPr/>
          <a:lstStyle/>
          <a:p>
            <a:fld id="{14C249BF-C0C6-46EC-858F-C9F2C730A620}" type="datetime1">
              <a:rPr lang="en-US" smtClean="0"/>
              <a:t>10/3/2025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0" y="1272222"/>
            <a:ext cx="58674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3" name="Text Placeholder 2"/>
          <p:cNvSpPr>
            <a:spLocks noGrp="1"/>
          </p:cNvSpPr>
          <p:nvPr>
            <p:ph type="body" idx="2"/>
          </p:nvPr>
        </p:nvSpPr>
        <p:spPr>
          <a:xfrm>
            <a:off x="670560" y="1752600"/>
            <a:ext cx="176022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825"/>
              </a:spcAft>
              <a:buNone/>
              <a:defRPr sz="1485"/>
            </a:lvl1pPr>
            <a:lvl2pPr>
              <a:buNone/>
              <a:defRPr sz="990"/>
            </a:lvl2pPr>
            <a:lvl3pPr>
              <a:buNone/>
              <a:defRPr sz="825"/>
            </a:lvl3pPr>
            <a:lvl4pPr>
              <a:buNone/>
              <a:defRPr sz="743"/>
            </a:lvl4pPr>
            <a:lvl5pPr>
              <a:buNone/>
              <a:defRPr sz="743"/>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598420" y="1752600"/>
            <a:ext cx="704088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70560" y="228600"/>
            <a:ext cx="896874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73913" y="1600200"/>
            <a:ext cx="896874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705600" y="6248405"/>
            <a:ext cx="2933700" cy="365125"/>
          </a:xfrm>
          <a:prstGeom prst="rect">
            <a:avLst/>
          </a:prstGeom>
        </p:spPr>
        <p:txBody>
          <a:bodyPr vert="horz" anchor="ctr" anchorCtr="0"/>
          <a:lstStyle>
            <a:lvl1pPr algn="l" eaLnBrk="1" latinLnBrk="0" hangingPunct="1">
              <a:defRPr kumimoji="0" sz="1155">
                <a:solidFill>
                  <a:schemeClr val="tx2"/>
                </a:solidFill>
              </a:defRPr>
            </a:lvl1pPr>
          </a:lstStyle>
          <a:p>
            <a:fld id="{A250D039-AEAE-489C-8573-0583CF0EAFB8}" type="datetime1">
              <a:rPr lang="en-US" smtClean="0"/>
              <a:t>10/3/2025</a:t>
            </a:fld>
            <a:endParaRPr lang="en-US" dirty="0"/>
          </a:p>
        </p:txBody>
      </p:sp>
      <p:sp>
        <p:nvSpPr>
          <p:cNvPr id="3" name="Footer Placeholder 2"/>
          <p:cNvSpPr>
            <a:spLocks noGrp="1"/>
          </p:cNvSpPr>
          <p:nvPr>
            <p:ph type="ftr" sz="quarter" idx="3"/>
          </p:nvPr>
        </p:nvSpPr>
        <p:spPr>
          <a:xfrm>
            <a:off x="670563" y="6248211"/>
            <a:ext cx="5963191" cy="365125"/>
          </a:xfrm>
          <a:prstGeom prst="rect">
            <a:avLst/>
          </a:prstGeom>
        </p:spPr>
        <p:txBody>
          <a:bodyPr vert="horz" anchor="ctr"/>
          <a:lstStyle>
            <a:lvl1pPr algn="r" eaLnBrk="1" latinLnBrk="0" hangingPunct="1">
              <a:defRPr kumimoji="0" sz="1155">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9" r:id="rId13"/>
  </p:sldLayoutIdLst>
  <p:hf hdr="0" ftr="0" dt="0"/>
  <p:txStyles>
    <p:titleStyle>
      <a:lvl1pPr algn="l" rtl="0" eaLnBrk="1" latinLnBrk="0" hangingPunct="1">
        <a:spcBef>
          <a:spcPct val="0"/>
        </a:spcBef>
        <a:buNone/>
        <a:defRPr kumimoji="0" sz="3630" kern="1200">
          <a:solidFill>
            <a:schemeClr val="tx2"/>
          </a:solidFill>
          <a:latin typeface="+mj-lt"/>
          <a:ea typeface="+mj-ea"/>
          <a:cs typeface="+mj-cs"/>
        </a:defRPr>
      </a:lvl1pPr>
    </p:titleStyle>
    <p:bodyStyle>
      <a:lvl1pPr marL="264033" indent="-264033" algn="l" rtl="0" eaLnBrk="1" latinLnBrk="0" hangingPunct="1">
        <a:spcBef>
          <a:spcPts val="578"/>
        </a:spcBef>
        <a:buClr>
          <a:srgbClr val="243352"/>
        </a:buClr>
        <a:buSzPct val="100000"/>
        <a:buFont typeface="Arial" panose="020B0604020202020204" pitchFamily="34" charset="0"/>
        <a:buChar char="•"/>
        <a:defRPr kumimoji="0" sz="2393" kern="1200">
          <a:solidFill>
            <a:schemeClr val="tx1"/>
          </a:solidFill>
          <a:latin typeface="+mn-lt"/>
          <a:ea typeface="+mn-ea"/>
          <a:cs typeface="+mn-cs"/>
        </a:defRPr>
      </a:lvl1pPr>
      <a:lvl2pPr marL="528066" indent="-226314" algn="l" rtl="0" eaLnBrk="1" latinLnBrk="0" hangingPunct="1">
        <a:spcBef>
          <a:spcPts val="454"/>
        </a:spcBef>
        <a:buClr>
          <a:srgbClr val="1A88AD"/>
        </a:buClr>
        <a:buSzPct val="80000"/>
        <a:buFont typeface="Arial" panose="020B0604020202020204" pitchFamily="34" charset="0"/>
        <a:buChar char="•"/>
        <a:defRPr kumimoji="0" sz="2145" kern="1200">
          <a:solidFill>
            <a:schemeClr val="tx1"/>
          </a:solidFill>
          <a:latin typeface="+mn-lt"/>
          <a:ea typeface="+mn-ea"/>
          <a:cs typeface="+mn-cs"/>
        </a:defRPr>
      </a:lvl2pPr>
      <a:lvl3pPr marL="754380" indent="-188595" algn="l" rtl="0" eaLnBrk="1" latinLnBrk="0" hangingPunct="1">
        <a:spcBef>
          <a:spcPts val="413"/>
        </a:spcBef>
        <a:buClr>
          <a:srgbClr val="4ABCE4"/>
        </a:buClr>
        <a:buSzPct val="75000"/>
        <a:buFont typeface="Wingdings" panose="05000000000000000000" pitchFamily="2" charset="2"/>
        <a:buChar char="§"/>
        <a:defRPr kumimoji="0" sz="1898" kern="1200">
          <a:solidFill>
            <a:schemeClr val="tx1"/>
          </a:solidFill>
          <a:latin typeface="+mn-lt"/>
          <a:ea typeface="+mn-ea"/>
          <a:cs typeface="+mn-cs"/>
        </a:defRPr>
      </a:lvl3pPr>
      <a:lvl4pPr marL="1131570" indent="-188595" algn="l" rtl="0" eaLnBrk="1" latinLnBrk="0" hangingPunct="1">
        <a:spcBef>
          <a:spcPts val="330"/>
        </a:spcBef>
        <a:buClr>
          <a:srgbClr val="87D2ED"/>
        </a:buClr>
        <a:buSzPct val="75000"/>
        <a:buFont typeface="Wingdings" panose="05000000000000000000" pitchFamily="2" charset="2"/>
        <a:buChar char="§"/>
        <a:defRPr kumimoji="0" sz="1650" kern="1200">
          <a:solidFill>
            <a:schemeClr val="tx1"/>
          </a:solidFill>
          <a:latin typeface="+mn-lt"/>
          <a:ea typeface="+mn-ea"/>
          <a:cs typeface="+mn-cs"/>
        </a:defRPr>
      </a:lvl4pPr>
      <a:lvl5pPr marL="1508760" indent="-188595" algn="l" rtl="0" eaLnBrk="1" latinLnBrk="0" hangingPunct="1">
        <a:spcBef>
          <a:spcPts val="330"/>
        </a:spcBef>
        <a:buClr>
          <a:srgbClr val="243352"/>
        </a:buClr>
        <a:buSzPct val="50000"/>
        <a:buFont typeface="Arial" panose="020B0604020202020204" pitchFamily="34" charset="0"/>
        <a:buChar char="•"/>
        <a:defRPr kumimoji="0" sz="1650" kern="1200">
          <a:solidFill>
            <a:schemeClr val="tx1"/>
          </a:solidFill>
          <a:latin typeface="+mn-lt"/>
          <a:ea typeface="+mn-ea"/>
          <a:cs typeface="+mn-cs"/>
        </a:defRPr>
      </a:lvl5pPr>
      <a:lvl6pPr marL="1735074" indent="-188595" algn="l" rtl="0" eaLnBrk="1" latinLnBrk="0" hangingPunct="1">
        <a:spcBef>
          <a:spcPct val="20000"/>
        </a:spcBef>
        <a:buClr>
          <a:schemeClr val="accent1"/>
        </a:buClr>
        <a:buFont typeface="Wingdings"/>
        <a:buChar char="§"/>
        <a:defRPr kumimoji="0" sz="1485" kern="1200" baseline="0">
          <a:solidFill>
            <a:schemeClr val="tx1"/>
          </a:solidFill>
          <a:latin typeface="+mn-lt"/>
          <a:ea typeface="+mn-ea"/>
          <a:cs typeface="+mn-cs"/>
        </a:defRPr>
      </a:lvl6pPr>
      <a:lvl7pPr marL="1961388" indent="-188595" algn="l" rtl="0" eaLnBrk="1" latinLnBrk="0" hangingPunct="1">
        <a:spcBef>
          <a:spcPct val="20000"/>
        </a:spcBef>
        <a:buClr>
          <a:schemeClr val="accent2"/>
        </a:buClr>
        <a:buFont typeface="Wingdings"/>
        <a:buChar char="§"/>
        <a:defRPr kumimoji="0" sz="1485" kern="1200" baseline="0">
          <a:solidFill>
            <a:schemeClr val="tx1"/>
          </a:solidFill>
          <a:latin typeface="+mn-lt"/>
          <a:ea typeface="+mn-ea"/>
          <a:cs typeface="+mn-cs"/>
        </a:defRPr>
      </a:lvl7pPr>
      <a:lvl8pPr marL="2187702" indent="-188595" algn="l" rtl="0" eaLnBrk="1" latinLnBrk="0" hangingPunct="1">
        <a:spcBef>
          <a:spcPct val="20000"/>
        </a:spcBef>
        <a:buClr>
          <a:schemeClr val="accent3"/>
        </a:buClr>
        <a:buFont typeface="Wingdings"/>
        <a:buChar char="§"/>
        <a:defRPr kumimoji="0" sz="1485" kern="1200" baseline="0">
          <a:solidFill>
            <a:schemeClr val="tx1"/>
          </a:solidFill>
          <a:latin typeface="+mn-lt"/>
          <a:ea typeface="+mn-ea"/>
          <a:cs typeface="+mn-cs"/>
        </a:defRPr>
      </a:lvl8pPr>
      <a:lvl9pPr marL="2414016" indent="-188595" algn="l" rtl="0" eaLnBrk="1" latinLnBrk="0" hangingPunct="1">
        <a:spcBef>
          <a:spcPct val="20000"/>
        </a:spcBef>
        <a:buClr>
          <a:schemeClr val="accent4"/>
        </a:buClr>
        <a:buFont typeface="Wingdings"/>
        <a:buChar char="§"/>
        <a:defRPr kumimoji="0" sz="1485"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77190" algn="l" rtl="0" eaLnBrk="1" latinLnBrk="0" hangingPunct="1">
        <a:defRPr kumimoji="0" kern="1200">
          <a:solidFill>
            <a:schemeClr val="tx1"/>
          </a:solidFill>
          <a:latin typeface="+mn-lt"/>
          <a:ea typeface="+mn-ea"/>
          <a:cs typeface="+mn-cs"/>
        </a:defRPr>
      </a:lvl2pPr>
      <a:lvl3pPr marL="754380" algn="l" rtl="0" eaLnBrk="1" latinLnBrk="0" hangingPunct="1">
        <a:defRPr kumimoji="0" kern="1200">
          <a:solidFill>
            <a:schemeClr val="tx1"/>
          </a:solidFill>
          <a:latin typeface="+mn-lt"/>
          <a:ea typeface="+mn-ea"/>
          <a:cs typeface="+mn-cs"/>
        </a:defRPr>
      </a:lvl3pPr>
      <a:lvl4pPr marL="1131570" algn="l" rtl="0" eaLnBrk="1" latinLnBrk="0" hangingPunct="1">
        <a:defRPr kumimoji="0" kern="1200">
          <a:solidFill>
            <a:schemeClr val="tx1"/>
          </a:solidFill>
          <a:latin typeface="+mn-lt"/>
          <a:ea typeface="+mn-ea"/>
          <a:cs typeface="+mn-cs"/>
        </a:defRPr>
      </a:lvl4pPr>
      <a:lvl5pPr marL="1508760" algn="l" rtl="0" eaLnBrk="1" latinLnBrk="0" hangingPunct="1">
        <a:defRPr kumimoji="0" kern="1200">
          <a:solidFill>
            <a:schemeClr val="tx1"/>
          </a:solidFill>
          <a:latin typeface="+mn-lt"/>
          <a:ea typeface="+mn-ea"/>
          <a:cs typeface="+mn-cs"/>
        </a:defRPr>
      </a:lvl5pPr>
      <a:lvl6pPr marL="1885950" algn="l" rtl="0" eaLnBrk="1" latinLnBrk="0" hangingPunct="1">
        <a:defRPr kumimoji="0" kern="1200">
          <a:solidFill>
            <a:schemeClr val="tx1"/>
          </a:solidFill>
          <a:latin typeface="+mn-lt"/>
          <a:ea typeface="+mn-ea"/>
          <a:cs typeface="+mn-cs"/>
        </a:defRPr>
      </a:lvl6pPr>
      <a:lvl7pPr marL="2263140" algn="l" rtl="0" eaLnBrk="1" latinLnBrk="0" hangingPunct="1">
        <a:defRPr kumimoji="0" kern="1200">
          <a:solidFill>
            <a:schemeClr val="tx1"/>
          </a:solidFill>
          <a:latin typeface="+mn-lt"/>
          <a:ea typeface="+mn-ea"/>
          <a:cs typeface="+mn-cs"/>
        </a:defRPr>
      </a:lvl7pPr>
      <a:lvl8pPr marL="2640330" algn="l" rtl="0" eaLnBrk="1" latinLnBrk="0" hangingPunct="1">
        <a:defRPr kumimoji="0" kern="1200">
          <a:solidFill>
            <a:schemeClr val="tx1"/>
          </a:solidFill>
          <a:latin typeface="+mn-lt"/>
          <a:ea typeface="+mn-ea"/>
          <a:cs typeface="+mn-cs"/>
        </a:defRPr>
      </a:lvl8pPr>
      <a:lvl9pPr marL="301752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5acvxXHNZ3M" TargetMode="External"/><Relationship Id="rId2" Type="http://schemas.openxmlformats.org/officeDocument/2006/relationships/hyperlink" Target="https://pdp.ed.gov/RSA/Content/pdf/PIMS%20Digital%20Agreements%20Training%20-%20May%202022.pdf" TargetMode="External"/><Relationship Id="rId1" Type="http://schemas.openxmlformats.org/officeDocument/2006/relationships/slideLayout" Target="../slideLayouts/slideLayout2.xml"/><Relationship Id="rId5" Type="http://schemas.openxmlformats.org/officeDocument/2006/relationships/hyperlink" Target="http://2020240926.pdf" TargetMode="External"/><Relationship Id="rId4" Type="http://schemas.openxmlformats.org/officeDocument/2006/relationships/hyperlink" Target="https://pdp.ed.gov/RSA/Content/pdf/Digital%20PA%20and%20EC%20Info%20Sheet.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pdp.ed.gov/RSA/Home/faq/"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2020240926.pdf" TargetMode="External"/><Relationship Id="rId5" Type="http://schemas.openxmlformats.org/officeDocument/2006/relationships/hyperlink" Target="https://pdp.ed.gov/RSA/Content/pdf/Grantee%20Steps%20for%20Reviewing%20Scholar%20Employment.pdf" TargetMode="External"/><Relationship Id="rId4" Type="http://schemas.openxmlformats.org/officeDocument/2006/relationships/hyperlink" Target="https://pdp.ed.gov/RSA/Content/pdf/PIMS%20Grantee%20Quick%20Reference%20Guide.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RLTTHelpDesk@ed.gov"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troduction to RSA's Payback Information Management System (PIMS)">
            <a:extLst>
              <a:ext uri="{FF2B5EF4-FFF2-40B4-BE49-F238E27FC236}">
                <a16:creationId xmlns:a16="http://schemas.microsoft.com/office/drawing/2014/main" id="{0B170A7B-4779-47BA-AA75-72BEFEA267A7}"/>
              </a:ext>
            </a:extLst>
          </p:cNvPr>
          <p:cNvSpPr>
            <a:spLocks noGrp="1"/>
          </p:cNvSpPr>
          <p:nvPr>
            <p:ph type="ctrTitle"/>
          </p:nvPr>
        </p:nvSpPr>
        <p:spPr>
          <a:xfrm>
            <a:off x="628650" y="1291590"/>
            <a:ext cx="3646170" cy="2514600"/>
          </a:xfrm>
        </p:spPr>
        <p:txBody>
          <a:bodyPr>
            <a:normAutofit fontScale="90000"/>
          </a:bodyPr>
          <a:lstStyle/>
          <a:p>
            <a:r>
              <a:rPr lang="en-US" sz="3135" b="1" cap="none" dirty="0">
                <a:solidFill>
                  <a:srgbClr val="1E6083"/>
                </a:solidFill>
              </a:rPr>
              <a:t>RSA Payback Information Management System (PIMS): 2025 Data Collection</a:t>
            </a:r>
          </a:p>
        </p:txBody>
      </p:sp>
      <p:sp>
        <p:nvSpPr>
          <p:cNvPr id="7" name="Date">
            <a:extLst>
              <a:ext uri="{FF2B5EF4-FFF2-40B4-BE49-F238E27FC236}">
                <a16:creationId xmlns:a16="http://schemas.microsoft.com/office/drawing/2014/main" id="{DAA011A2-E96F-4E02-B902-4DEBD2651539}"/>
              </a:ext>
            </a:extLst>
          </p:cNvPr>
          <p:cNvSpPr txBox="1">
            <a:spLocks/>
          </p:cNvSpPr>
          <p:nvPr/>
        </p:nvSpPr>
        <p:spPr>
          <a:xfrm>
            <a:off x="628650" y="4434840"/>
            <a:ext cx="3268980" cy="502920"/>
          </a:xfrm>
          <a:prstGeom prst="rect">
            <a:avLst/>
          </a:prstGeom>
        </p:spPr>
        <p:txBody>
          <a:bodyPr anchor="t">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nSpc>
                <a:spcPct val="90000"/>
              </a:lnSpc>
            </a:pPr>
            <a:r>
              <a:rPr lang="en-US" sz="2640" b="1" dirty="0">
                <a:solidFill>
                  <a:srgbClr val="1E6083"/>
                </a:solidFill>
              </a:rPr>
              <a:t>October 1, 2025</a:t>
            </a:r>
            <a:br>
              <a:rPr lang="en-US" sz="2640" b="1" dirty="0">
                <a:solidFill>
                  <a:srgbClr val="1E6083"/>
                </a:solidFill>
                <a:highlight>
                  <a:srgbClr val="FFFF00"/>
                </a:highlight>
              </a:rPr>
            </a:br>
            <a:endParaRPr lang="en-US" sz="3300" b="1" dirty="0">
              <a:solidFill>
                <a:srgbClr val="1E6083"/>
              </a:solidFill>
              <a:highlight>
                <a:srgbClr val="FFFF00"/>
              </a:highlight>
            </a:endParaRPr>
          </a:p>
        </p:txBody>
      </p:sp>
    </p:spTree>
    <p:extLst>
      <p:ext uri="{BB962C8B-B14F-4D97-AF65-F5344CB8AC3E}">
        <p14:creationId xmlns:p14="http://schemas.microsoft.com/office/powerpoint/2010/main" val="468749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Updating Scholar Records (Part 3)</a:t>
            </a:r>
          </a:p>
        </p:txBody>
      </p:sp>
      <p:pic>
        <p:nvPicPr>
          <p:cNvPr id="10" name="Picture 9" descr="Screenshot of Questions 5 and 6 of the Grantee Scholar Record. Question 5 asks the grantee to specify the total amount of funding the scholar received from the grant. The image shows 5 budget periods between 2021 - 2025. The grantee indicated that the scholar received funding in the 2022, 2023, and 2024 budget periods and uploaded supporting financial documentation. The scholar was not enrolled in the 2021 and 2025 budget periods and received $0.&#10;&#10;Question 6 asks the grantee whether the scholar was employed in a qualified position in the field of vocational rehabilitation for each budget period. The grantee indicated that the scholar was not employed in 2022, but was employed in the 2023 and 2024 budget periods. The grantee selected that the scholar was not enrolled in the 2021 and 2025 budget periods. ">
            <a:extLst>
              <a:ext uri="{FF2B5EF4-FFF2-40B4-BE49-F238E27FC236}">
                <a16:creationId xmlns:a16="http://schemas.microsoft.com/office/drawing/2014/main" id="{9486E1D3-8D6E-031E-664D-2D0837A35439}"/>
              </a:ext>
            </a:extLst>
          </p:cNvPr>
          <p:cNvPicPr>
            <a:picLocks noChangeAspect="1"/>
          </p:cNvPicPr>
          <p:nvPr/>
        </p:nvPicPr>
        <p:blipFill>
          <a:blip r:embed="rId2"/>
          <a:stretch>
            <a:fillRect/>
          </a:stretch>
        </p:blipFill>
        <p:spPr>
          <a:xfrm>
            <a:off x="1503884" y="1517526"/>
            <a:ext cx="7050632" cy="5156653"/>
          </a:xfrm>
          <a:prstGeom prst="rect">
            <a:avLst/>
          </a:prstGeom>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fld id="{78FEA6AD-5963-42A3-B799-50DDE2FA9A33}" type="slidenum">
              <a:rPr lang="en-US" smtClean="0"/>
              <a:pPr/>
              <a:t>10</a:t>
            </a:fld>
            <a:endParaRPr lang="en-US" dirty="0"/>
          </a:p>
        </p:txBody>
      </p:sp>
    </p:spTree>
    <p:extLst>
      <p:ext uri="{BB962C8B-B14F-4D97-AF65-F5344CB8AC3E}">
        <p14:creationId xmlns:p14="http://schemas.microsoft.com/office/powerpoint/2010/main" val="361049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Updating Scholar Records - ENRF</a:t>
            </a:r>
          </a:p>
        </p:txBody>
      </p:sp>
      <p:sp>
        <p:nvSpPr>
          <p:cNvPr id="3" name="Content Placeholder 2"/>
          <p:cNvSpPr>
            <a:spLocks noGrp="1"/>
          </p:cNvSpPr>
          <p:nvPr>
            <p:ph sz="quarter" idx="1"/>
          </p:nvPr>
        </p:nvSpPr>
        <p:spPr>
          <a:xfrm>
            <a:off x="349363" y="1447800"/>
            <a:ext cx="9152777" cy="4571999"/>
          </a:xfrm>
        </p:spPr>
        <p:txBody>
          <a:bodyPr>
            <a:normAutofit fontScale="92500" lnSpcReduction="20000"/>
          </a:bodyPr>
          <a:lstStyle/>
          <a:p>
            <a:pPr marL="0" indent="0">
              <a:lnSpc>
                <a:spcPct val="120000"/>
              </a:lnSpc>
              <a:buNone/>
            </a:pPr>
            <a:r>
              <a:rPr lang="en-US" sz="2800" dirty="0"/>
              <a:t>For scholars who are still </a:t>
            </a:r>
            <a:r>
              <a:rPr lang="en-US" sz="2800" dirty="0">
                <a:highlight>
                  <a:srgbClr val="FFFF00"/>
                </a:highlight>
              </a:rPr>
              <a:t>Enrolled but No longer Receiving Funding (ENRF),</a:t>
            </a:r>
            <a:r>
              <a:rPr lang="en-US" sz="2800" dirty="0"/>
              <a:t> confirm they are still enrolled in the university but not receiving funding support through the grant. </a:t>
            </a:r>
            <a:endParaRPr lang="en-US" dirty="0"/>
          </a:p>
          <a:p>
            <a:pPr>
              <a:lnSpc>
                <a:spcPct val="120000"/>
              </a:lnSpc>
            </a:pPr>
            <a:r>
              <a:rPr lang="en-US" dirty="0"/>
              <a:t>In the text box, enter/update </a:t>
            </a:r>
            <a:br>
              <a:rPr lang="en-US" dirty="0"/>
            </a:br>
            <a:r>
              <a:rPr lang="en-US" dirty="0"/>
              <a:t>an explanation of why the </a:t>
            </a:r>
            <a:br>
              <a:rPr lang="en-US" dirty="0"/>
            </a:br>
            <a:r>
              <a:rPr lang="en-US" dirty="0"/>
              <a:t>scholar is enrolled but no </a:t>
            </a:r>
            <a:br>
              <a:rPr lang="en-US" dirty="0"/>
            </a:br>
            <a:r>
              <a:rPr lang="en-US" dirty="0"/>
              <a:t>longer receiving funding and </a:t>
            </a:r>
            <a:br>
              <a:rPr lang="en-US" dirty="0"/>
            </a:br>
            <a:r>
              <a:rPr lang="en-US" u="sng" dirty="0"/>
              <a:t>enter the scholar’s </a:t>
            </a:r>
            <a:br>
              <a:rPr lang="en-US" u="sng" dirty="0"/>
            </a:br>
            <a:r>
              <a:rPr lang="en-US" u="sng" dirty="0"/>
              <a:t>anticipated graduation date.</a:t>
            </a:r>
          </a:p>
          <a:p>
            <a:pPr marL="0" indent="0">
              <a:lnSpc>
                <a:spcPct val="120000"/>
              </a:lnSpc>
              <a:buNone/>
            </a:pPr>
            <a:endParaRPr lang="en-US" dirty="0"/>
          </a:p>
          <a:p>
            <a:pPr>
              <a:lnSpc>
                <a:spcPct val="120000"/>
              </a:lnSpc>
            </a:pPr>
            <a:r>
              <a:rPr lang="en-US" dirty="0"/>
              <a:t>Scholar Records MUST be updated to graduated/exited prior to completion in PIMS when the scholar graduates/exits.</a:t>
            </a:r>
          </a:p>
        </p:txBody>
      </p:sp>
      <p:pic>
        <p:nvPicPr>
          <p:cNvPr id="6" name="Picture 5" descr="Screenshot of the Grantee Scholar Record showing Section G. Scholar Status Question 1. Scholar Program Status. The grantee has selected &quot;The scholar is still enrolled in the program but is no longer receiving RLTT funding.&quot; In the text box below, the grantee specified the reason for this, stating, &quot;Scholar completed program requirements, but is not expected to graduate until May 2026.&quot;">
            <a:extLst>
              <a:ext uri="{FF2B5EF4-FFF2-40B4-BE49-F238E27FC236}">
                <a16:creationId xmlns:a16="http://schemas.microsoft.com/office/drawing/2014/main" id="{0E5B5DE7-D8B3-F4CF-190C-EEF03319BE0B}"/>
              </a:ext>
            </a:extLst>
          </p:cNvPr>
          <p:cNvPicPr>
            <a:picLocks noChangeAspect="1"/>
          </p:cNvPicPr>
          <p:nvPr/>
        </p:nvPicPr>
        <p:blipFill>
          <a:blip r:embed="rId3"/>
          <a:stretch>
            <a:fillRect/>
          </a:stretch>
        </p:blipFill>
        <p:spPr>
          <a:xfrm>
            <a:off x="4267200" y="2895600"/>
            <a:ext cx="5311140" cy="2209800"/>
          </a:xfrm>
          <a:prstGeom prst="rect">
            <a:avLst/>
          </a:prstGeom>
          <a:effectLst>
            <a:outerShdw blurRad="50800" dist="38100" dir="2700000" algn="tl" rotWithShape="0">
              <a:prstClr val="black">
                <a:alpha val="40000"/>
              </a:prstClr>
            </a:outerShdw>
          </a:effectLst>
        </p:spPr>
      </p:pic>
      <p:sp>
        <p:nvSpPr>
          <p:cNvPr id="5" name="Slide Number Placeholder 3">
            <a:extLst>
              <a:ext uri="{FF2B5EF4-FFF2-40B4-BE49-F238E27FC236}">
                <a16:creationId xmlns:a16="http://schemas.microsoft.com/office/drawing/2014/main" id="{241CED24-B85A-4C01-AB8D-889F804B1C72}"/>
              </a:ext>
            </a:extLst>
          </p:cNvPr>
          <p:cNvSpPr>
            <a:spLocks noGrp="1"/>
          </p:cNvSpPr>
          <p:nvPr>
            <p:ph type="sldNum" sz="quarter" idx="12"/>
          </p:nvPr>
        </p:nvSpPr>
        <p:spPr>
          <a:xfrm>
            <a:off x="8305800" y="6176689"/>
            <a:ext cx="633139" cy="565785"/>
          </a:xfrm>
        </p:spPr>
        <p:txBody>
          <a:bodyPr anchor="ctr">
            <a:noAutofit/>
          </a:bodyPr>
          <a:lstStyle/>
          <a:p>
            <a:fld id="{11F66CED-2B61-4DFE-9587-19755F43A1BB}" type="slidenum">
              <a:rPr lang="en-US" smtClean="0"/>
              <a:pPr/>
              <a:t>11</a:t>
            </a:fld>
            <a:endParaRPr lang="en-US" dirty="0"/>
          </a:p>
        </p:txBody>
      </p:sp>
    </p:spTree>
    <p:extLst>
      <p:ext uri="{BB962C8B-B14F-4D97-AF65-F5344CB8AC3E}">
        <p14:creationId xmlns:p14="http://schemas.microsoft.com/office/powerpoint/2010/main" val="270676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228600"/>
            <a:ext cx="9342120" cy="990600"/>
          </a:xfrm>
        </p:spPr>
        <p:txBody>
          <a:bodyPr>
            <a:noAutofit/>
          </a:bodyPr>
          <a:lstStyle/>
          <a:p>
            <a:r>
              <a:rPr lang="en-US" sz="2800" dirty="0"/>
              <a:t>Updating Scholar Records – Graduated &amp; Exited Scholars</a:t>
            </a:r>
          </a:p>
        </p:txBody>
      </p:sp>
      <p:sp>
        <p:nvSpPr>
          <p:cNvPr id="3" name="Content Placeholder 2"/>
          <p:cNvSpPr>
            <a:spLocks noGrp="1"/>
          </p:cNvSpPr>
          <p:nvPr>
            <p:ph sz="quarter" idx="1"/>
          </p:nvPr>
        </p:nvSpPr>
        <p:spPr>
          <a:xfrm>
            <a:off x="335280" y="1447800"/>
            <a:ext cx="9342120" cy="4648200"/>
          </a:xfrm>
        </p:spPr>
        <p:txBody>
          <a:bodyPr>
            <a:normAutofit fontScale="47500" lnSpcReduction="20000"/>
          </a:bodyPr>
          <a:lstStyle/>
          <a:p>
            <a:pPr marL="0" indent="0">
              <a:lnSpc>
                <a:spcPct val="120000"/>
              </a:lnSpc>
              <a:buNone/>
            </a:pPr>
            <a:r>
              <a:rPr lang="en-US" sz="4600" dirty="0"/>
              <a:t>For scholars who </a:t>
            </a:r>
            <a:r>
              <a:rPr lang="en-US" sz="4600" dirty="0">
                <a:highlight>
                  <a:srgbClr val="FFFF00"/>
                </a:highlight>
              </a:rPr>
              <a:t>graduated/completed or exited before completing the program</a:t>
            </a:r>
            <a:r>
              <a:rPr lang="en-US" sz="4600" dirty="0"/>
              <a:t>, grantees will need to update the following sections on each Scholar Record:</a:t>
            </a:r>
          </a:p>
          <a:p>
            <a:pPr>
              <a:lnSpc>
                <a:spcPct val="120000"/>
              </a:lnSpc>
            </a:pPr>
            <a:r>
              <a:rPr lang="en-US" sz="4200" b="1" dirty="0"/>
              <a:t>Section F</a:t>
            </a:r>
            <a:r>
              <a:rPr lang="en-US" sz="4200" dirty="0"/>
              <a:t>: Current Training Program Information</a:t>
            </a:r>
          </a:p>
          <a:p>
            <a:pPr lvl="1">
              <a:lnSpc>
                <a:spcPct val="120000"/>
              </a:lnSpc>
              <a:spcAft>
                <a:spcPts val="600"/>
              </a:spcAft>
            </a:pPr>
            <a:r>
              <a:rPr lang="en-US" sz="4200" dirty="0"/>
              <a:t>Questions #4, 5, and 6</a:t>
            </a:r>
          </a:p>
          <a:p>
            <a:pPr>
              <a:lnSpc>
                <a:spcPct val="120000"/>
              </a:lnSpc>
            </a:pPr>
            <a:r>
              <a:rPr lang="en-US" sz="4200" b="1" dirty="0"/>
              <a:t>Section G</a:t>
            </a:r>
            <a:r>
              <a:rPr lang="en-US" sz="4200" dirty="0"/>
              <a:t>: Scholar Status</a:t>
            </a:r>
          </a:p>
          <a:p>
            <a:pPr lvl="1">
              <a:lnSpc>
                <a:spcPct val="120000"/>
              </a:lnSpc>
            </a:pPr>
            <a:r>
              <a:rPr lang="en-US" sz="4200" dirty="0"/>
              <a:t>Question #1: Scholar status</a:t>
            </a:r>
            <a:endParaRPr lang="en-US" sz="4200" b="1" dirty="0"/>
          </a:p>
          <a:p>
            <a:pPr lvl="1">
              <a:lnSpc>
                <a:spcPct val="120000"/>
              </a:lnSpc>
              <a:spcAft>
                <a:spcPts val="600"/>
              </a:spcAft>
            </a:pPr>
            <a:r>
              <a:rPr lang="en-US" sz="4200" dirty="0"/>
              <a:t>Question #2: Accumulated academic years of funding</a:t>
            </a:r>
          </a:p>
          <a:p>
            <a:pPr>
              <a:lnSpc>
                <a:spcPct val="120000"/>
              </a:lnSpc>
            </a:pPr>
            <a:r>
              <a:rPr lang="en-US" sz="4200" b="1" dirty="0"/>
              <a:t>Section H</a:t>
            </a:r>
            <a:r>
              <a:rPr lang="en-US" sz="4200" dirty="0"/>
              <a:t>: Scholar Exit Information</a:t>
            </a:r>
          </a:p>
          <a:p>
            <a:pPr lvl="1">
              <a:lnSpc>
                <a:spcPct val="120000"/>
              </a:lnSpc>
              <a:spcAft>
                <a:spcPts val="600"/>
              </a:spcAft>
            </a:pPr>
            <a:r>
              <a:rPr lang="en-US" sz="4200" i="1" dirty="0"/>
              <a:t>Not needed for scholars who exit prior to graduation</a:t>
            </a:r>
          </a:p>
          <a:p>
            <a:pPr>
              <a:lnSpc>
                <a:spcPct val="120000"/>
              </a:lnSpc>
            </a:pPr>
            <a:r>
              <a:rPr lang="en-US" sz="4200" b="1" dirty="0"/>
              <a:t>Section I</a:t>
            </a:r>
            <a:r>
              <a:rPr lang="en-US" sz="4200" dirty="0"/>
              <a:t>: Upload Signed Exit Certification or complete Digital Exit Certification</a:t>
            </a:r>
          </a:p>
        </p:txBody>
      </p:sp>
      <p:sp>
        <p:nvSpPr>
          <p:cNvPr id="5" name="Slide Number Placeholder 3">
            <a:extLst>
              <a:ext uri="{FF2B5EF4-FFF2-40B4-BE49-F238E27FC236}">
                <a16:creationId xmlns:a16="http://schemas.microsoft.com/office/drawing/2014/main" id="{241CED24-B85A-4C01-AB8D-889F804B1C72}"/>
              </a:ext>
            </a:extLst>
          </p:cNvPr>
          <p:cNvSpPr>
            <a:spLocks noGrp="1"/>
          </p:cNvSpPr>
          <p:nvPr>
            <p:ph type="sldNum" sz="quarter" idx="12"/>
          </p:nvPr>
        </p:nvSpPr>
        <p:spPr>
          <a:xfrm>
            <a:off x="8305800" y="6261735"/>
            <a:ext cx="633139" cy="565785"/>
          </a:xfrm>
        </p:spPr>
        <p:txBody>
          <a:bodyPr anchor="ctr">
            <a:noAutofit/>
          </a:bodyPr>
          <a:lstStyle/>
          <a:p>
            <a:fld id="{11F66CED-2B61-4DFE-9587-19755F43A1BB}" type="slidenum">
              <a:rPr lang="en-US" smtClean="0"/>
              <a:pPr/>
              <a:t>12</a:t>
            </a:fld>
            <a:endParaRPr lang="en-US" dirty="0"/>
          </a:p>
        </p:txBody>
      </p:sp>
    </p:spTree>
    <p:extLst>
      <p:ext uri="{BB962C8B-B14F-4D97-AF65-F5344CB8AC3E}">
        <p14:creationId xmlns:p14="http://schemas.microsoft.com/office/powerpoint/2010/main" val="2540014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Create New Scholar Records</a:t>
            </a:r>
          </a:p>
        </p:txBody>
      </p:sp>
      <p:sp>
        <p:nvSpPr>
          <p:cNvPr id="3" name="Content Placeholder 2"/>
          <p:cNvSpPr>
            <a:spLocks noGrp="1"/>
          </p:cNvSpPr>
          <p:nvPr>
            <p:ph sz="quarter" idx="1"/>
          </p:nvPr>
        </p:nvSpPr>
        <p:spPr>
          <a:xfrm>
            <a:off x="335280" y="1600200"/>
            <a:ext cx="9189720" cy="4267200"/>
          </a:xfrm>
        </p:spPr>
        <p:txBody>
          <a:bodyPr vert="horz" anchor="t">
            <a:normAutofit/>
          </a:bodyPr>
          <a:lstStyle/>
          <a:p>
            <a:r>
              <a:rPr lang="en-US" dirty="0"/>
              <a:t>For scholars who received RSA funding during FY 2025 and are not currently listed in PIMS, create a new Scholar Record. </a:t>
            </a:r>
          </a:p>
          <a:p>
            <a:r>
              <a:rPr lang="en-US" dirty="0"/>
              <a:t>Be sure to type in the scholar’s SSN to ensure there isn’t an existing record for the scholar in PIMS. </a:t>
            </a:r>
          </a:p>
          <a:p>
            <a:endParaRPr lang="en-US" dirty="0"/>
          </a:p>
        </p:txBody>
      </p:sp>
      <p:pic>
        <p:nvPicPr>
          <p:cNvPr id="9" name="Picture 8" descr="Screenshot of Grantee Home Page showing the Scholar Information section for a grant. The links to &quot;Add New Scholar Record and Payback Agreement (digital version)&quot; and &quot;Add New Scholar Record and Payback Agreement (PDF upload version)&quot; are circled. ">
            <a:extLst>
              <a:ext uri="{FF2B5EF4-FFF2-40B4-BE49-F238E27FC236}">
                <a16:creationId xmlns:a16="http://schemas.microsoft.com/office/drawing/2014/main" id="{EB37D793-8EE2-F806-0CBA-C98946A8B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163" y="3733800"/>
            <a:ext cx="7128073" cy="2005245"/>
          </a:xfrm>
          <a:prstGeom prst="rect">
            <a:avLst/>
          </a:prstGeom>
        </p:spPr>
      </p:pic>
      <p:sp>
        <p:nvSpPr>
          <p:cNvPr id="4" name="Slide Number Placeholder 3"/>
          <p:cNvSpPr>
            <a:spLocks noGrp="1"/>
          </p:cNvSpPr>
          <p:nvPr>
            <p:ph type="sldNum" sz="quarter" idx="12"/>
          </p:nvPr>
        </p:nvSpPr>
        <p:spPr/>
        <p:txBody>
          <a:bodyPr/>
          <a:lstStyle/>
          <a:p>
            <a:fld id="{78FEA6AD-5963-42A3-B799-50DDE2FA9A33}" type="slidenum">
              <a:rPr lang="en-US" smtClean="0"/>
              <a:pPr/>
              <a:t>13</a:t>
            </a:fld>
            <a:endParaRPr lang="en-US" dirty="0"/>
          </a:p>
        </p:txBody>
      </p:sp>
      <p:sp>
        <p:nvSpPr>
          <p:cNvPr id="14" name="Oval 13">
            <a:extLst>
              <a:ext uri="{FF2B5EF4-FFF2-40B4-BE49-F238E27FC236}">
                <a16:creationId xmlns:a16="http://schemas.microsoft.com/office/drawing/2014/main" id="{D5C59626-4488-C53D-06CD-6B573EE1B871}"/>
              </a:ext>
              <a:ext uri="{C183D7F6-B498-43B3-948B-1728B52AA6E4}">
                <adec:decorative xmlns:adec="http://schemas.microsoft.com/office/drawing/2017/decorative" val="1"/>
              </a:ext>
            </a:extLst>
          </p:cNvPr>
          <p:cNvSpPr/>
          <p:nvPr/>
        </p:nvSpPr>
        <p:spPr>
          <a:xfrm>
            <a:off x="4648200" y="4800600"/>
            <a:ext cx="3945036"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Tree>
    <p:extLst>
      <p:ext uri="{BB962C8B-B14F-4D97-AF65-F5344CB8AC3E}">
        <p14:creationId xmlns:p14="http://schemas.microsoft.com/office/powerpoint/2010/main" val="2924847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08F2A-3582-91CB-88A9-318D5977119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5A9C5BC-703A-E894-066B-7874D2310086}"/>
              </a:ext>
            </a:extLst>
          </p:cNvPr>
          <p:cNvSpPr>
            <a:spLocks noGrp="1"/>
          </p:cNvSpPr>
          <p:nvPr>
            <p:ph type="ctrTitle"/>
          </p:nvPr>
        </p:nvSpPr>
        <p:spPr>
          <a:xfrm>
            <a:off x="609600" y="1600200"/>
            <a:ext cx="4267200" cy="2514600"/>
          </a:xfrm>
        </p:spPr>
        <p:txBody>
          <a:bodyPr>
            <a:normAutofit/>
          </a:bodyPr>
          <a:lstStyle/>
          <a:p>
            <a:r>
              <a:rPr lang="en-US" b="1" cap="none" dirty="0">
                <a:solidFill>
                  <a:srgbClr val="1E6083"/>
                </a:solidFill>
              </a:rPr>
              <a:t>FY 2025 Data Collection: Scholar Tasks in PIMS</a:t>
            </a:r>
          </a:p>
        </p:txBody>
      </p:sp>
    </p:spTree>
    <p:extLst>
      <p:ext uri="{BB962C8B-B14F-4D97-AF65-F5344CB8AC3E}">
        <p14:creationId xmlns:p14="http://schemas.microsoft.com/office/powerpoint/2010/main" val="1184493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Scholars Use PIMS</a:t>
            </a:r>
          </a:p>
        </p:txBody>
      </p:sp>
      <p:sp>
        <p:nvSpPr>
          <p:cNvPr id="11" name="Rectangle: Rounded Corners 10">
            <a:extLst>
              <a:ext uri="{FF2B5EF4-FFF2-40B4-BE49-F238E27FC236}">
                <a16:creationId xmlns:a16="http://schemas.microsoft.com/office/drawing/2014/main" id="{29FCDF72-4FBE-42CF-ABDC-A5C57F1DCC92}"/>
              </a:ext>
              <a:ext uri="{C183D7F6-B498-43B3-948B-1728B52AA6E4}">
                <adec:decorative xmlns:adec="http://schemas.microsoft.com/office/drawing/2017/decorative" val="1"/>
              </a:ext>
            </a:extLst>
          </p:cNvPr>
          <p:cNvSpPr/>
          <p:nvPr/>
        </p:nvSpPr>
        <p:spPr>
          <a:xfrm>
            <a:off x="1571625" y="1958437"/>
            <a:ext cx="2200275" cy="3017520"/>
          </a:xfrm>
          <a:prstGeom prst="roundRect">
            <a:avLst>
              <a:gd name="adj" fmla="val 0"/>
            </a:avLst>
          </a:prstGeom>
          <a:solidFill>
            <a:srgbClr val="BE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5" name="Rectangle: Rounded Corners 4">
            <a:extLst>
              <a:ext uri="{FF2B5EF4-FFF2-40B4-BE49-F238E27FC236}">
                <a16:creationId xmlns:a16="http://schemas.microsoft.com/office/drawing/2014/main" id="{5283F076-5DAE-4508-9AA0-80C75260F748}"/>
              </a:ext>
              <a:ext uri="{C183D7F6-B498-43B3-948B-1728B52AA6E4}">
                <adec:decorative xmlns:adec="http://schemas.microsoft.com/office/drawing/2017/decorative" val="1"/>
              </a:ext>
            </a:extLst>
          </p:cNvPr>
          <p:cNvSpPr/>
          <p:nvPr/>
        </p:nvSpPr>
        <p:spPr>
          <a:xfrm>
            <a:off x="1571625" y="3074677"/>
            <a:ext cx="2200275" cy="2335523"/>
          </a:xfrm>
          <a:prstGeom prst="roundRect">
            <a:avLst>
              <a:gd name="adj" fmla="val 0"/>
            </a:avLst>
          </a:prstGeom>
          <a:solidFill>
            <a:srgbClr val="1A8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pic>
        <p:nvPicPr>
          <p:cNvPr id="14" name="Picture 13" descr="Verification icon featuring an open laptop and a magnifying glass, inspecting the information on the screen">
            <a:extLst>
              <a:ext uri="{FF2B5EF4-FFF2-40B4-BE49-F238E27FC236}">
                <a16:creationId xmlns:a16="http://schemas.microsoft.com/office/drawing/2014/main" id="{CA78CB32-D2B9-7A4F-8294-36EA7CB06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605" y="1607838"/>
            <a:ext cx="1257300" cy="1257300"/>
          </a:xfrm>
          <a:prstGeom prst="rect">
            <a:avLst/>
          </a:prstGeom>
        </p:spPr>
      </p:pic>
      <p:sp>
        <p:nvSpPr>
          <p:cNvPr id="8" name="Rectangle 7">
            <a:extLst>
              <a:ext uri="{FF2B5EF4-FFF2-40B4-BE49-F238E27FC236}">
                <a16:creationId xmlns:a16="http://schemas.microsoft.com/office/drawing/2014/main" id="{EA7CA158-0FF8-425F-B8B9-06E092596AE4}"/>
              </a:ext>
            </a:extLst>
          </p:cNvPr>
          <p:cNvSpPr/>
          <p:nvPr/>
        </p:nvSpPr>
        <p:spPr>
          <a:xfrm>
            <a:off x="1697355" y="3235228"/>
            <a:ext cx="1948815" cy="1477328"/>
          </a:xfrm>
          <a:prstGeom prst="rect">
            <a:avLst/>
          </a:prstGeom>
        </p:spPr>
        <p:txBody>
          <a:bodyPr wrap="square">
            <a:spAutoFit/>
          </a:bodyPr>
          <a:lstStyle/>
          <a:p>
            <a:pPr algn="ctr"/>
            <a:r>
              <a:rPr lang="en-US" dirty="0">
                <a:solidFill>
                  <a:schemeClr val="bg1"/>
                </a:solidFill>
                <a:latin typeface="+mj-lt"/>
              </a:rPr>
              <a:t>Scholars review their contact and training information in the system</a:t>
            </a:r>
          </a:p>
        </p:txBody>
      </p:sp>
      <p:sp>
        <p:nvSpPr>
          <p:cNvPr id="12" name="Rectangle: Rounded Corners 11">
            <a:extLst>
              <a:ext uri="{FF2B5EF4-FFF2-40B4-BE49-F238E27FC236}">
                <a16:creationId xmlns:a16="http://schemas.microsoft.com/office/drawing/2014/main" id="{6D7A54A8-DEA2-4FDE-8AC3-318EBAD603FC}"/>
              </a:ext>
              <a:ext uri="{C183D7F6-B498-43B3-948B-1728B52AA6E4}">
                <adec:decorative xmlns:adec="http://schemas.microsoft.com/office/drawing/2017/decorative" val="1"/>
              </a:ext>
            </a:extLst>
          </p:cNvPr>
          <p:cNvSpPr/>
          <p:nvPr/>
        </p:nvSpPr>
        <p:spPr>
          <a:xfrm>
            <a:off x="3934428" y="1958437"/>
            <a:ext cx="2200275" cy="3017520"/>
          </a:xfrm>
          <a:prstGeom prst="roundRect">
            <a:avLst>
              <a:gd name="adj" fmla="val 0"/>
            </a:avLst>
          </a:prstGeom>
          <a:solidFill>
            <a:srgbClr val="BE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6" name="Rectangle: Rounded Corners 5">
            <a:extLst>
              <a:ext uri="{FF2B5EF4-FFF2-40B4-BE49-F238E27FC236}">
                <a16:creationId xmlns:a16="http://schemas.microsoft.com/office/drawing/2014/main" id="{249A2689-6900-4ACC-9922-7153E34D7E1C}"/>
              </a:ext>
              <a:ext uri="{C183D7F6-B498-43B3-948B-1728B52AA6E4}">
                <adec:decorative xmlns:adec="http://schemas.microsoft.com/office/drawing/2017/decorative" val="1"/>
              </a:ext>
            </a:extLst>
          </p:cNvPr>
          <p:cNvSpPr/>
          <p:nvPr/>
        </p:nvSpPr>
        <p:spPr>
          <a:xfrm>
            <a:off x="3934428" y="3074674"/>
            <a:ext cx="2200275" cy="2335521"/>
          </a:xfrm>
          <a:prstGeom prst="roundRect">
            <a:avLst>
              <a:gd name="adj" fmla="val 0"/>
            </a:avLst>
          </a:prstGeom>
          <a:solidFill>
            <a:srgbClr val="1A8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pic>
        <p:nvPicPr>
          <p:cNvPr id="17" name="Picture 16" descr="Icon representing electronic submittal, featuring a computer and the cloud, with arrows moving between them.">
            <a:extLst>
              <a:ext uri="{FF2B5EF4-FFF2-40B4-BE49-F238E27FC236}">
                <a16:creationId xmlns:a16="http://schemas.microsoft.com/office/drawing/2014/main" id="{71D77C96-846E-7843-A96D-2CADB0FA8C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5916" y="1607838"/>
            <a:ext cx="1257300" cy="1257300"/>
          </a:xfrm>
          <a:prstGeom prst="rect">
            <a:avLst/>
          </a:prstGeom>
        </p:spPr>
      </p:pic>
      <p:sp>
        <p:nvSpPr>
          <p:cNvPr id="9" name="Rectangle 8">
            <a:extLst>
              <a:ext uri="{FF2B5EF4-FFF2-40B4-BE49-F238E27FC236}">
                <a16:creationId xmlns:a16="http://schemas.microsoft.com/office/drawing/2014/main" id="{A7AFE6F8-5491-4CF5-8E46-ADC126BC1906}"/>
              </a:ext>
            </a:extLst>
          </p:cNvPr>
          <p:cNvSpPr/>
          <p:nvPr/>
        </p:nvSpPr>
        <p:spPr>
          <a:xfrm>
            <a:off x="4149090" y="3235228"/>
            <a:ext cx="1765586" cy="1200329"/>
          </a:xfrm>
          <a:prstGeom prst="rect">
            <a:avLst/>
          </a:prstGeom>
        </p:spPr>
        <p:txBody>
          <a:bodyPr wrap="square">
            <a:spAutoFit/>
          </a:bodyPr>
          <a:lstStyle/>
          <a:p>
            <a:pPr algn="ctr"/>
            <a:r>
              <a:rPr lang="en-US" dirty="0">
                <a:solidFill>
                  <a:schemeClr val="bg1"/>
                </a:solidFill>
                <a:latin typeface="+mj-lt"/>
              </a:rPr>
              <a:t>Scholars submit employment data electronically</a:t>
            </a:r>
          </a:p>
        </p:txBody>
      </p:sp>
      <p:sp>
        <p:nvSpPr>
          <p:cNvPr id="13" name="Rectangle: Rounded Corners 12">
            <a:extLst>
              <a:ext uri="{FF2B5EF4-FFF2-40B4-BE49-F238E27FC236}">
                <a16:creationId xmlns:a16="http://schemas.microsoft.com/office/drawing/2014/main" id="{F52951F3-BBB3-4D2F-9913-CD49A2329C5E}"/>
              </a:ext>
              <a:ext uri="{C183D7F6-B498-43B3-948B-1728B52AA6E4}">
                <adec:decorative xmlns:adec="http://schemas.microsoft.com/office/drawing/2017/decorative" val="1"/>
              </a:ext>
            </a:extLst>
          </p:cNvPr>
          <p:cNvSpPr/>
          <p:nvPr/>
        </p:nvSpPr>
        <p:spPr>
          <a:xfrm>
            <a:off x="6286500" y="1958437"/>
            <a:ext cx="2200275" cy="3017520"/>
          </a:xfrm>
          <a:prstGeom prst="roundRect">
            <a:avLst>
              <a:gd name="adj" fmla="val 0"/>
            </a:avLst>
          </a:prstGeom>
          <a:solidFill>
            <a:srgbClr val="BE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Rectangle: Rounded Corners 6">
            <a:extLst>
              <a:ext uri="{FF2B5EF4-FFF2-40B4-BE49-F238E27FC236}">
                <a16:creationId xmlns:a16="http://schemas.microsoft.com/office/drawing/2014/main" id="{C90B6167-3C36-4494-AE8A-89A201F26644}"/>
              </a:ext>
              <a:ext uri="{C183D7F6-B498-43B3-948B-1728B52AA6E4}">
                <adec:decorative xmlns:adec="http://schemas.microsoft.com/office/drawing/2017/decorative" val="1"/>
              </a:ext>
            </a:extLst>
          </p:cNvPr>
          <p:cNvSpPr/>
          <p:nvPr/>
        </p:nvSpPr>
        <p:spPr>
          <a:xfrm>
            <a:off x="6286500" y="3074676"/>
            <a:ext cx="2200275" cy="2335515"/>
          </a:xfrm>
          <a:prstGeom prst="roundRect">
            <a:avLst>
              <a:gd name="adj" fmla="val 0"/>
            </a:avLst>
          </a:prstGeom>
          <a:solidFill>
            <a:srgbClr val="1A8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pic>
        <p:nvPicPr>
          <p:cNvPr id="20" name="Picture 19" descr="Verification icon featuring an avatar and an information page, with a check mark.">
            <a:extLst>
              <a:ext uri="{FF2B5EF4-FFF2-40B4-BE49-F238E27FC236}">
                <a16:creationId xmlns:a16="http://schemas.microsoft.com/office/drawing/2014/main" id="{03CE1618-FF16-D549-A806-1A41BB2499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4495" y="1607838"/>
            <a:ext cx="1257300" cy="1257300"/>
          </a:xfrm>
          <a:prstGeom prst="rect">
            <a:avLst/>
          </a:prstGeom>
        </p:spPr>
      </p:pic>
      <p:sp>
        <p:nvSpPr>
          <p:cNvPr id="10" name="Rectangle 9">
            <a:extLst>
              <a:ext uri="{FF2B5EF4-FFF2-40B4-BE49-F238E27FC236}">
                <a16:creationId xmlns:a16="http://schemas.microsoft.com/office/drawing/2014/main" id="{1C7B4B06-4C63-4B35-892C-CCBF65C70327}"/>
              </a:ext>
            </a:extLst>
          </p:cNvPr>
          <p:cNvSpPr/>
          <p:nvPr/>
        </p:nvSpPr>
        <p:spPr>
          <a:xfrm>
            <a:off x="6510361" y="3235227"/>
            <a:ext cx="1760220" cy="2031325"/>
          </a:xfrm>
          <a:prstGeom prst="rect">
            <a:avLst/>
          </a:prstGeom>
        </p:spPr>
        <p:txBody>
          <a:bodyPr wrap="square">
            <a:spAutoFit/>
          </a:bodyPr>
          <a:lstStyle/>
          <a:p>
            <a:pPr algn="ctr"/>
            <a:r>
              <a:rPr lang="en-US" dirty="0">
                <a:solidFill>
                  <a:schemeClr val="bg1"/>
                </a:solidFill>
                <a:latin typeface="+mj-lt"/>
              </a:rPr>
              <a:t>Grantees &amp; employers approve &amp; verify employment information electronically</a:t>
            </a:r>
          </a:p>
        </p:txBody>
      </p:sp>
      <p:cxnSp>
        <p:nvCxnSpPr>
          <p:cNvPr id="15" name="Straight Connector 14">
            <a:extLst>
              <a:ext uri="{FF2B5EF4-FFF2-40B4-BE49-F238E27FC236}">
                <a16:creationId xmlns:a16="http://schemas.microsoft.com/office/drawing/2014/main" id="{6273A8BF-8F0F-47EF-B06E-842A782EB6BF}"/>
              </a:ext>
              <a:ext uri="{C183D7F6-B498-43B3-948B-1728B52AA6E4}">
                <adec:decorative xmlns:adec="http://schemas.microsoft.com/office/drawing/2017/decorative" val="1"/>
              </a:ext>
            </a:extLst>
          </p:cNvPr>
          <p:cNvCxnSpPr>
            <a:cxnSpLocks/>
          </p:cNvCxnSpPr>
          <p:nvPr/>
        </p:nvCxnSpPr>
        <p:spPr>
          <a:xfrm>
            <a:off x="1387523" y="3074673"/>
            <a:ext cx="709925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Slide Number Placeholder 3">
            <a:extLst>
              <a:ext uri="{FF2B5EF4-FFF2-40B4-BE49-F238E27FC236}">
                <a16:creationId xmlns:a16="http://schemas.microsoft.com/office/drawing/2014/main" id="{693B0BBD-FF2C-4F56-936F-CCE5E4BB473A}"/>
              </a:ext>
            </a:extLst>
          </p:cNvPr>
          <p:cNvSpPr>
            <a:spLocks noGrp="1"/>
          </p:cNvSpPr>
          <p:nvPr>
            <p:ph type="sldNum" sz="quarter" idx="12"/>
          </p:nvPr>
        </p:nvSpPr>
        <p:spPr>
          <a:xfrm>
            <a:off x="8270581" y="6287861"/>
            <a:ext cx="633139" cy="565785"/>
          </a:xfrm>
        </p:spPr>
        <p:txBody>
          <a:bodyPr anchor="ctr">
            <a:noAutofit/>
          </a:bodyPr>
          <a:lstStyle/>
          <a:p>
            <a:fld id="{11F66CED-2B61-4DFE-9587-19755F43A1BB}" type="slidenum">
              <a:rPr lang="en-US" smtClean="0"/>
              <a:pPr/>
              <a:t>15</a:t>
            </a:fld>
            <a:endParaRPr lang="en-US" dirty="0"/>
          </a:p>
        </p:txBody>
      </p:sp>
    </p:spTree>
    <p:extLst>
      <p:ext uri="{BB962C8B-B14F-4D97-AF65-F5344CB8AC3E}">
        <p14:creationId xmlns:p14="http://schemas.microsoft.com/office/powerpoint/2010/main" val="20769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Expectations for Scholars in PIMS</a:t>
            </a:r>
          </a:p>
        </p:txBody>
      </p:sp>
      <p:sp>
        <p:nvSpPr>
          <p:cNvPr id="3" name="Content Placeholder 2"/>
          <p:cNvSpPr>
            <a:spLocks noGrp="1"/>
          </p:cNvSpPr>
          <p:nvPr>
            <p:ph sz="quarter" idx="1"/>
          </p:nvPr>
        </p:nvSpPr>
        <p:spPr/>
        <p:txBody>
          <a:bodyPr>
            <a:normAutofit/>
          </a:bodyPr>
          <a:lstStyle/>
          <a:p>
            <a:r>
              <a:rPr lang="en-US" dirty="0"/>
              <a:t>Enrolled scholars must:</a:t>
            </a:r>
          </a:p>
          <a:p>
            <a:pPr lvl="1"/>
            <a:r>
              <a:rPr lang="en-US" dirty="0"/>
              <a:t>Update contact information (Sections A-C)</a:t>
            </a:r>
          </a:p>
          <a:p>
            <a:pPr lvl="1"/>
            <a:r>
              <a:rPr lang="en-US" dirty="0"/>
              <a:t>Complete the digital Payback Agreement</a:t>
            </a:r>
          </a:p>
          <a:p>
            <a:pPr lvl="1"/>
            <a:r>
              <a:rPr lang="en-US" dirty="0"/>
              <a:t>Verify academic and service obligation data are correct (Sections D-E)</a:t>
            </a:r>
          </a:p>
          <a:p>
            <a:pPr lvl="1"/>
            <a:endParaRPr lang="en-US" dirty="0"/>
          </a:p>
          <a:p>
            <a:r>
              <a:rPr lang="en-US" dirty="0"/>
              <a:t>Graduated/Exited scholars should also:</a:t>
            </a:r>
          </a:p>
          <a:p>
            <a:pPr lvl="1"/>
            <a:r>
              <a:rPr lang="en-US" dirty="0"/>
              <a:t>Complete the digital Exit Certification</a:t>
            </a:r>
          </a:p>
          <a:p>
            <a:pPr lvl="1"/>
            <a:r>
              <a:rPr lang="en-US" dirty="0"/>
              <a:t>Report employment data (Section F)</a:t>
            </a:r>
          </a:p>
          <a:p>
            <a:pPr lvl="1"/>
            <a:r>
              <a:rPr lang="en-US" dirty="0"/>
              <a:t>Request a deferral or waiver, if applicable (Section G)</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78FEA6AD-5963-42A3-B799-50DDE2FA9A33}" type="slidenum">
              <a:rPr lang="en-US" smtClean="0"/>
              <a:pPr/>
              <a:t>16</a:t>
            </a:fld>
            <a:endParaRPr lang="en-US" dirty="0"/>
          </a:p>
        </p:txBody>
      </p:sp>
    </p:spTree>
    <p:extLst>
      <p:ext uri="{BB962C8B-B14F-4D97-AF65-F5344CB8AC3E}">
        <p14:creationId xmlns:p14="http://schemas.microsoft.com/office/powerpoint/2010/main" val="70625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Contact Scholars to Login to PIMS</a:t>
            </a:r>
          </a:p>
        </p:txBody>
      </p:sp>
      <p:sp>
        <p:nvSpPr>
          <p:cNvPr id="3" name="Content Placeholder 2"/>
          <p:cNvSpPr>
            <a:spLocks noGrp="1"/>
          </p:cNvSpPr>
          <p:nvPr>
            <p:ph sz="quarter" idx="1"/>
          </p:nvPr>
        </p:nvSpPr>
        <p:spPr/>
        <p:txBody>
          <a:bodyPr vert="horz" anchor="t">
            <a:normAutofit/>
          </a:bodyPr>
          <a:lstStyle/>
          <a:p>
            <a:r>
              <a:rPr lang="en-US" dirty="0"/>
              <a:t>Remind scholars via email to log in to PIMS (scholars in “Awaiting Login” status); </a:t>
            </a:r>
          </a:p>
          <a:p>
            <a:pPr lvl="1"/>
            <a:r>
              <a:rPr lang="en-US" dirty="0"/>
              <a:t>Share a copy of the broadcast email with your RSA program officer for record purposes. </a:t>
            </a:r>
          </a:p>
          <a:p>
            <a:r>
              <a:rPr lang="en-US" dirty="0"/>
              <a:t>Why is this step important?</a:t>
            </a:r>
          </a:p>
          <a:p>
            <a:pPr lvl="1"/>
            <a:r>
              <a:rPr lang="en-US" dirty="0"/>
              <a:t>Ensures PIMS has correct email address(es) for scholars</a:t>
            </a:r>
          </a:p>
          <a:p>
            <a:pPr lvl="1"/>
            <a:r>
              <a:rPr lang="en-US" dirty="0"/>
              <a:t>Verifies scholars are receiving communication from PIMS (reminders, employment verification notifications, etc.)</a:t>
            </a:r>
          </a:p>
          <a:p>
            <a:pPr lvl="1"/>
            <a:r>
              <a:rPr lang="en-US" dirty="0"/>
              <a:t>Provides an opportunity for scholars to get acquainted with PIMS</a:t>
            </a:r>
          </a:p>
          <a:p>
            <a:pPr lvl="1"/>
            <a:r>
              <a:rPr lang="en-US" dirty="0"/>
              <a:t>Gives scholars access for reporting on their requirement of fulfilling their service obligation</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78FEA6AD-5963-42A3-B799-50DDE2FA9A33}" type="slidenum">
              <a:rPr lang="en-US" smtClean="0"/>
              <a:pPr/>
              <a:t>17</a:t>
            </a:fld>
            <a:endParaRPr lang="en-US" dirty="0"/>
          </a:p>
        </p:txBody>
      </p:sp>
    </p:spTree>
    <p:extLst>
      <p:ext uri="{BB962C8B-B14F-4D97-AF65-F5344CB8AC3E}">
        <p14:creationId xmlns:p14="http://schemas.microsoft.com/office/powerpoint/2010/main" val="882592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All Scholar Records</a:t>
            </a:r>
          </a:p>
        </p:txBody>
      </p:sp>
      <p:pic>
        <p:nvPicPr>
          <p:cNvPr id="5" name="Content Placeholder 4" descr="Screenshot of the View All Scholar Records page, which shows a table of 4 scholars. The headers include Name, Date Last Updated, Entry Status, Program Completion Status, Service Obligation Status, Employment, Total Service Obligation Fulfilled, Remaining Service Obligation.&#10;&#10;One of the scholars has a service obligation status of &quot;awaiting login,&quot; which is circled in red. This is to indicate that the grantee should follow up with this scholar to ensure they login to PIMS."/>
          <p:cNvPicPr>
            <a:picLocks noGrp="1" noChangeAspect="1"/>
          </p:cNvPicPr>
          <p:nvPr>
            <p:ph sz="quarter" idx="1"/>
          </p:nvPr>
        </p:nvPicPr>
        <p:blipFill>
          <a:blip r:embed="rId3"/>
          <a:stretch>
            <a:fillRect/>
          </a:stretch>
        </p:blipFill>
        <p:spPr>
          <a:xfrm>
            <a:off x="1588602" y="1752600"/>
            <a:ext cx="6488598" cy="3996109"/>
          </a:xfrm>
          <a:prstGeom prst="rect">
            <a:avLst/>
          </a:prstGeom>
        </p:spPr>
      </p:pic>
      <p:sp>
        <p:nvSpPr>
          <p:cNvPr id="6" name="Oval 5">
            <a:extLst>
              <a:ext uri="{C183D7F6-B498-43B3-948B-1728B52AA6E4}">
                <adec:decorative xmlns:adec="http://schemas.microsoft.com/office/drawing/2017/decorative" val="1"/>
              </a:ext>
            </a:extLst>
          </p:cNvPr>
          <p:cNvSpPr/>
          <p:nvPr/>
        </p:nvSpPr>
        <p:spPr>
          <a:xfrm>
            <a:off x="4966335" y="4937760"/>
            <a:ext cx="628650" cy="5657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p:cNvSpPr>
            <a:spLocks noGrp="1"/>
          </p:cNvSpPr>
          <p:nvPr>
            <p:ph type="sldNum" sz="quarter" idx="12"/>
          </p:nvPr>
        </p:nvSpPr>
        <p:spPr/>
        <p:txBody>
          <a:bodyPr/>
          <a:lstStyle/>
          <a:p>
            <a:fld id="{78FEA6AD-5963-42A3-B799-50DDE2FA9A33}" type="slidenum">
              <a:rPr lang="en-US" smtClean="0"/>
              <a:pPr/>
              <a:t>18</a:t>
            </a:fld>
            <a:endParaRPr lang="en-US" dirty="0"/>
          </a:p>
        </p:txBody>
      </p:sp>
    </p:spTree>
    <p:extLst>
      <p:ext uri="{BB962C8B-B14F-4D97-AF65-F5344CB8AC3E}">
        <p14:creationId xmlns:p14="http://schemas.microsoft.com/office/powerpoint/2010/main" val="602153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Strategies for Reaching Scholars</a:t>
            </a:r>
          </a:p>
        </p:txBody>
      </p:sp>
      <p:sp>
        <p:nvSpPr>
          <p:cNvPr id="3" name="Content Placeholder 2"/>
          <p:cNvSpPr>
            <a:spLocks noGrp="1"/>
          </p:cNvSpPr>
          <p:nvPr>
            <p:ph sz="quarter" idx="1"/>
          </p:nvPr>
        </p:nvSpPr>
        <p:spPr>
          <a:xfrm>
            <a:off x="296362" y="1447800"/>
            <a:ext cx="9465675" cy="4724400"/>
          </a:xfrm>
        </p:spPr>
        <p:txBody>
          <a:bodyPr vert="horz" anchor="t">
            <a:normAutofit/>
          </a:bodyPr>
          <a:lstStyle/>
          <a:p>
            <a:r>
              <a:rPr lang="en-US" dirty="0"/>
              <a:t>Notify scholars as soon as they are enrolled about their requirements to login to PIMS. </a:t>
            </a:r>
          </a:p>
          <a:p>
            <a:pPr lvl="1"/>
            <a:r>
              <a:rPr lang="en-US" dirty="0"/>
              <a:t>Remind scholars while enrolled and at their exit/graduation.</a:t>
            </a:r>
          </a:p>
          <a:p>
            <a:r>
              <a:rPr lang="en-US" dirty="0"/>
              <a:t>Always enter a non-university email address for use in PIMS.</a:t>
            </a:r>
          </a:p>
          <a:p>
            <a:pPr lvl="1"/>
            <a:r>
              <a:rPr lang="en-US" dirty="0"/>
              <a:t>Scholars will need to access PIMS after graduation and often are unable to use a university email address</a:t>
            </a:r>
          </a:p>
          <a:p>
            <a:r>
              <a:rPr lang="en-US" dirty="0"/>
              <a:t>If you have lost contact with scholars:</a:t>
            </a:r>
          </a:p>
          <a:p>
            <a:pPr lvl="1"/>
            <a:r>
              <a:rPr lang="en-US" dirty="0"/>
              <a:t>Reach out to scholars on social media.</a:t>
            </a:r>
          </a:p>
          <a:p>
            <a:pPr lvl="1"/>
            <a:r>
              <a:rPr lang="en-US" dirty="0"/>
              <a:t>Check with the university, other scholars, emergency point of contact, or university personnel who know the scholar for updated contact information.</a:t>
            </a:r>
          </a:p>
          <a:p>
            <a:pPr lvl="1"/>
            <a:r>
              <a:rPr lang="en-US" dirty="0"/>
              <a:t>Try other modes of contact like mailing or texting.</a:t>
            </a:r>
          </a:p>
          <a:p>
            <a:endParaRPr lang="en-US" dirty="0"/>
          </a:p>
        </p:txBody>
      </p:sp>
      <p:sp>
        <p:nvSpPr>
          <p:cNvPr id="4" name="Slide Number Placeholder 3"/>
          <p:cNvSpPr>
            <a:spLocks noGrp="1"/>
          </p:cNvSpPr>
          <p:nvPr>
            <p:ph type="sldNum" sz="quarter" idx="12"/>
          </p:nvPr>
        </p:nvSpPr>
        <p:spPr/>
        <p:txBody>
          <a:bodyPr/>
          <a:lstStyle/>
          <a:p>
            <a:fld id="{78FEA6AD-5963-42A3-B799-50DDE2FA9A33}" type="slidenum">
              <a:rPr lang="en-US" smtClean="0"/>
              <a:pPr/>
              <a:t>19</a:t>
            </a:fld>
            <a:endParaRPr lang="en-US" dirty="0"/>
          </a:p>
        </p:txBody>
      </p:sp>
    </p:spTree>
    <p:extLst>
      <p:ext uri="{BB962C8B-B14F-4D97-AF65-F5344CB8AC3E}">
        <p14:creationId xmlns:p14="http://schemas.microsoft.com/office/powerpoint/2010/main" val="122765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70" dirty="0"/>
              <a:t>Agenda </a:t>
            </a:r>
          </a:p>
        </p:txBody>
      </p:sp>
      <p:sp>
        <p:nvSpPr>
          <p:cNvPr id="3" name="Content Placeholder 2"/>
          <p:cNvSpPr>
            <a:spLocks noGrp="1"/>
          </p:cNvSpPr>
          <p:nvPr>
            <p:ph sz="quarter" idx="1"/>
          </p:nvPr>
        </p:nvSpPr>
        <p:spPr/>
        <p:txBody>
          <a:bodyPr vert="horz" anchor="t">
            <a:normAutofit/>
          </a:bodyPr>
          <a:lstStyle/>
          <a:p>
            <a:r>
              <a:rPr lang="en-US" sz="2640" dirty="0"/>
              <a:t>Ensuring High-Quality Data </a:t>
            </a:r>
          </a:p>
          <a:p>
            <a:r>
              <a:rPr lang="en-US" sz="2640" dirty="0"/>
              <a:t>FY 2025 Data Collection Period</a:t>
            </a:r>
          </a:p>
          <a:p>
            <a:r>
              <a:rPr lang="en-US" sz="2640" dirty="0"/>
              <a:t>Important Reminders</a:t>
            </a:r>
          </a:p>
          <a:p>
            <a:r>
              <a:rPr lang="en-US" sz="2640" dirty="0"/>
              <a:t>Resources</a:t>
            </a:r>
          </a:p>
          <a:p>
            <a:r>
              <a:rPr lang="en-US" sz="2640" dirty="0"/>
              <a:t>Questions</a:t>
            </a:r>
          </a:p>
          <a:p>
            <a:pPr marL="0" indent="0">
              <a:buNone/>
            </a:pPr>
            <a:endParaRPr lang="en-US" sz="2640" dirty="0"/>
          </a:p>
        </p:txBody>
      </p:sp>
      <p:sp>
        <p:nvSpPr>
          <p:cNvPr id="4" name="Slide Number Placeholder 3"/>
          <p:cNvSpPr>
            <a:spLocks noGrp="1"/>
          </p:cNvSpPr>
          <p:nvPr>
            <p:ph type="sldNum" sz="quarter" idx="12"/>
          </p:nvPr>
        </p:nvSpPr>
        <p:spPr>
          <a:xfrm>
            <a:off x="8987450" y="6194107"/>
            <a:ext cx="633139" cy="565785"/>
          </a:xfrm>
        </p:spPr>
        <p:txBody>
          <a:bodyPr anchor="ctr">
            <a:noAutofit/>
          </a:bodyPr>
          <a:lstStyle/>
          <a:p>
            <a:fld id="{11F66CED-2B61-4DFE-9587-19755F43A1B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70" dirty="0"/>
              <a:t>Scholars’ View in PIMS</a:t>
            </a:r>
          </a:p>
        </p:txBody>
      </p:sp>
      <p:pic>
        <p:nvPicPr>
          <p:cNvPr id="10" name="Picture 9" descr="Screenshot of the scholar's view of their record showing the Scholar Agreements section. The scholar has two pending agreements (both for the same grant) that they can view on their page - one is pending grantee signature and the other is pending scholar review. Both agreements were modified on 9/19/2022. &#10;&#10;Below the Scholar Agreements section is the header for Section A. Identifying Information. ">
            <a:extLst>
              <a:ext uri="{FF2B5EF4-FFF2-40B4-BE49-F238E27FC236}">
                <a16:creationId xmlns:a16="http://schemas.microsoft.com/office/drawing/2014/main" id="{09F5837D-78E5-1730-FD06-ACDC5C1A4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420" y="1066800"/>
            <a:ext cx="7128173" cy="219328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3770C22C-813A-270C-D287-6717B6024C75}"/>
              </a:ext>
            </a:extLst>
          </p:cNvPr>
          <p:cNvSpPr txBox="1"/>
          <p:nvPr/>
        </p:nvSpPr>
        <p:spPr>
          <a:xfrm>
            <a:off x="1465113" y="3348427"/>
            <a:ext cx="6934200" cy="646331"/>
          </a:xfrm>
          <a:prstGeom prst="rect">
            <a:avLst/>
          </a:prstGeom>
          <a:noFill/>
        </p:spPr>
        <p:txBody>
          <a:bodyPr wrap="square" rtlCol="0">
            <a:spAutoFit/>
          </a:bodyPr>
          <a:lstStyle/>
          <a:p>
            <a:pPr algn="ctr"/>
            <a:r>
              <a:rPr lang="en-US" i="1" dirty="0"/>
              <a:t>Identifying information and contact information fields are the same as the grantee view</a:t>
            </a:r>
          </a:p>
        </p:txBody>
      </p:sp>
      <p:pic>
        <p:nvPicPr>
          <p:cNvPr id="5" name="Picture 4" descr="Screenshot showing Section D. Training Program within the scholar view of their record. This section includes the name of the university, project title, grant number, Exit/Completion date, Date record created by university, and degree or certificate received as a result of the grant-supported training."/>
          <p:cNvPicPr>
            <a:picLocks noChangeAspect="1"/>
          </p:cNvPicPr>
          <p:nvPr/>
        </p:nvPicPr>
        <p:blipFill>
          <a:blip r:embed="rId4"/>
          <a:srcRect t="10483"/>
          <a:stretch>
            <a:fillRect/>
          </a:stretch>
        </p:blipFill>
        <p:spPr>
          <a:xfrm>
            <a:off x="1511730" y="4191000"/>
            <a:ext cx="6840965" cy="2122922"/>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a:xfrm>
            <a:off x="8839200" y="6350090"/>
            <a:ext cx="586740" cy="244476"/>
          </a:xfrm>
        </p:spPr>
        <p:txBody>
          <a:bodyPr/>
          <a:lstStyle/>
          <a:p>
            <a:fld id="{78FEA6AD-5963-42A3-B799-50DDE2FA9A33}" type="slidenum">
              <a:rPr lang="en-US" smtClean="0">
                <a:solidFill>
                  <a:schemeClr val="tx2"/>
                </a:solidFill>
              </a:rPr>
              <a:pPr/>
              <a:t>20</a:t>
            </a:fld>
            <a:endParaRPr lang="en-US" dirty="0">
              <a:solidFill>
                <a:schemeClr val="tx2"/>
              </a:solidFill>
            </a:endParaRPr>
          </a:p>
        </p:txBody>
      </p:sp>
    </p:spTree>
    <p:extLst>
      <p:ext uri="{BB962C8B-B14F-4D97-AF65-F5344CB8AC3E}">
        <p14:creationId xmlns:p14="http://schemas.microsoft.com/office/powerpoint/2010/main" val="3717909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70" dirty="0"/>
              <a:t>Scholars’ View in PIMS (cont’d)</a:t>
            </a:r>
          </a:p>
        </p:txBody>
      </p:sp>
      <p:pic>
        <p:nvPicPr>
          <p:cNvPr id="3" name="Picture 2" descr="Screenshot of Section E Service Obligation Status within the Scholar View of the PIMS. This section shows information related to the scholars completion of their service obligation and will update when the scholar receives verification. The section includes the following fields: accumulated academic years of funding, total funding received, total service obligation owed, total grace period provided per program regulations, program completion status, service obligation status, total service obligation fulfilled to date, remaining service obligation, total time remaining for completion of service obligation, and remaining amount of funding owed.">
            <a:extLst>
              <a:ext uri="{FF2B5EF4-FFF2-40B4-BE49-F238E27FC236}">
                <a16:creationId xmlns:a16="http://schemas.microsoft.com/office/drawing/2014/main" id="{581A909A-4238-8929-3A1F-1AD7DFC8A1B8}"/>
              </a:ext>
            </a:extLst>
          </p:cNvPr>
          <p:cNvPicPr>
            <a:picLocks noChangeAspect="1"/>
          </p:cNvPicPr>
          <p:nvPr/>
        </p:nvPicPr>
        <p:blipFill>
          <a:blip r:embed="rId3"/>
          <a:stretch>
            <a:fillRect/>
          </a:stretch>
        </p:blipFill>
        <p:spPr>
          <a:xfrm>
            <a:off x="1466850" y="1676400"/>
            <a:ext cx="6705600" cy="4043081"/>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78FEA6AD-5963-42A3-B799-50DDE2FA9A33}" type="slidenum">
              <a:rPr lang="en-US" smtClean="0"/>
              <a:pPr/>
              <a:t>21</a:t>
            </a:fld>
            <a:endParaRPr lang="en-US" dirty="0"/>
          </a:p>
        </p:txBody>
      </p:sp>
    </p:spTree>
    <p:extLst>
      <p:ext uri="{BB962C8B-B14F-4D97-AF65-F5344CB8AC3E}">
        <p14:creationId xmlns:p14="http://schemas.microsoft.com/office/powerpoint/2010/main" val="3224793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8823-0E47-5B1A-948C-FD516C6FEDFC}"/>
              </a:ext>
            </a:extLst>
          </p:cNvPr>
          <p:cNvSpPr>
            <a:spLocks noGrp="1"/>
          </p:cNvSpPr>
          <p:nvPr>
            <p:ph type="title"/>
          </p:nvPr>
        </p:nvSpPr>
        <p:spPr/>
        <p:txBody>
          <a:bodyPr>
            <a:normAutofit/>
          </a:bodyPr>
          <a:lstStyle/>
          <a:p>
            <a:r>
              <a:rPr lang="en-US" dirty="0">
                <a:latin typeface="+mj-lt"/>
              </a:rPr>
              <a:t>Employment Information</a:t>
            </a:r>
          </a:p>
        </p:txBody>
      </p:sp>
      <p:pic>
        <p:nvPicPr>
          <p:cNvPr id="7" name="Content Placeholder 6" descr="Screenshot of Scholar Eligible Employment form. The form asks the scholar if the job is their current employment, the start and end dates, job title, and a description of job duties. The scholar has the option to upload a file for their job description if desired.">
            <a:extLst>
              <a:ext uri="{FF2B5EF4-FFF2-40B4-BE49-F238E27FC236}">
                <a16:creationId xmlns:a16="http://schemas.microsoft.com/office/drawing/2014/main" id="{FBCCA966-1C70-AF79-773A-999C2490008F}"/>
              </a:ext>
            </a:extLst>
          </p:cNvPr>
          <p:cNvPicPr>
            <a:picLocks noChangeAspect="1"/>
          </p:cNvPicPr>
          <p:nvPr/>
        </p:nvPicPr>
        <p:blipFill>
          <a:blip r:embed="rId3"/>
          <a:stretch>
            <a:fillRect/>
          </a:stretch>
        </p:blipFill>
        <p:spPr>
          <a:xfrm>
            <a:off x="2895600" y="421640"/>
            <a:ext cx="5791200" cy="5783867"/>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D0E04520-4FDD-0D8B-11BB-E18914BBFADB}"/>
              </a:ext>
            </a:extLst>
          </p:cNvPr>
          <p:cNvSpPr>
            <a:spLocks noGrp="1"/>
          </p:cNvSpPr>
          <p:nvPr>
            <p:ph type="sldNum" sz="quarter" idx="12"/>
          </p:nvPr>
        </p:nvSpPr>
        <p:spPr/>
        <p:txBody>
          <a:bodyPr/>
          <a:lstStyle/>
          <a:p>
            <a:fld id="{78FEA6AD-5963-42A3-B799-50DDE2FA9A33}" type="slidenum">
              <a:rPr lang="en-US" smtClean="0"/>
              <a:pPr/>
              <a:t>22</a:t>
            </a:fld>
            <a:endParaRPr lang="en-US" dirty="0"/>
          </a:p>
        </p:txBody>
      </p:sp>
    </p:spTree>
    <p:extLst>
      <p:ext uri="{BB962C8B-B14F-4D97-AF65-F5344CB8AC3E}">
        <p14:creationId xmlns:p14="http://schemas.microsoft.com/office/powerpoint/2010/main" val="3633083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70" dirty="0"/>
              <a:t>Employment Information (cont’d)</a:t>
            </a:r>
          </a:p>
        </p:txBody>
      </p:sp>
      <p:pic>
        <p:nvPicPr>
          <p:cNvPr id="7" name="Content Placeholder 6" descr="Screenshot of the second part of the Scholar Eligible Employment form. The form asks the scholar if the job os a full or part time position (and the number of hours if part-time), if the position is voluntary or paid, if the position is the result of an internship completed as part of the RSA grant-supported training, and to select the supervisor or human resources official to whom the scholar wishes to send the information for verification. The names and emails of the people entered by the scholar are shown and the scholar must select one or both people. Lastly, there is a checkbox for the scholar to certify that the information provided is true and then either save and submit the record or save it for later."/>
          <p:cNvPicPr>
            <a:picLocks noGrp="1" noChangeAspect="1"/>
          </p:cNvPicPr>
          <p:nvPr>
            <p:ph sz="quarter" idx="1"/>
          </p:nvPr>
        </p:nvPicPr>
        <p:blipFill>
          <a:blip r:embed="rId3"/>
          <a:stretch>
            <a:fillRect/>
          </a:stretch>
        </p:blipFill>
        <p:spPr>
          <a:xfrm>
            <a:off x="1942306" y="1271587"/>
            <a:ext cx="7315200" cy="3933825"/>
          </a:xfrm>
          <a:prstGeom prst="rect">
            <a:avLst/>
          </a:prstGeom>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fld id="{78FEA6AD-5963-42A3-B799-50DDE2FA9A33}" type="slidenum">
              <a:rPr lang="en-US" smtClean="0"/>
              <a:pPr/>
              <a:t>23</a:t>
            </a:fld>
            <a:endParaRPr lang="en-US" dirty="0"/>
          </a:p>
        </p:txBody>
      </p:sp>
    </p:spTree>
    <p:extLst>
      <p:ext uri="{BB962C8B-B14F-4D97-AF65-F5344CB8AC3E}">
        <p14:creationId xmlns:p14="http://schemas.microsoft.com/office/powerpoint/2010/main" val="1168722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Grantee Review of Scholar Employment</a:t>
            </a:r>
          </a:p>
        </p:txBody>
      </p:sp>
      <p:sp>
        <p:nvSpPr>
          <p:cNvPr id="4" name="Content Placeholder 3"/>
          <p:cNvSpPr>
            <a:spLocks noGrp="1"/>
          </p:cNvSpPr>
          <p:nvPr>
            <p:ph sz="quarter" idx="1"/>
          </p:nvPr>
        </p:nvSpPr>
        <p:spPr/>
        <p:txBody>
          <a:bodyPr vert="horz" anchor="t">
            <a:normAutofit/>
          </a:bodyPr>
          <a:lstStyle/>
          <a:p>
            <a:pPr marL="0" indent="0">
              <a:spcAft>
                <a:spcPts val="495"/>
              </a:spcAft>
              <a:buNone/>
            </a:pPr>
            <a:r>
              <a:rPr lang="en-US" sz="2310" dirty="0"/>
              <a:t>Grantees review scholars’ employment information to determine if the scholar's </a:t>
            </a:r>
            <a:r>
              <a:rPr lang="en-US" sz="2310" b="1" dirty="0"/>
              <a:t>position (title) and job duties </a:t>
            </a:r>
            <a:r>
              <a:rPr lang="en-US" sz="2310" dirty="0"/>
              <a:t>qualify for payback consistent with the program regulations.</a:t>
            </a:r>
          </a:p>
          <a:p>
            <a:pPr marL="0" indent="0">
              <a:spcAft>
                <a:spcPts val="495"/>
              </a:spcAft>
              <a:buNone/>
            </a:pPr>
            <a:r>
              <a:rPr lang="en-US" sz="2310" dirty="0"/>
              <a:t>The duties must entail that the </a:t>
            </a:r>
            <a:r>
              <a:rPr lang="en-US" sz="2310" b="1" dirty="0"/>
              <a:t>scholar provides direct service to clients in one of the 30 rehabilitation fields</a:t>
            </a:r>
            <a:r>
              <a:rPr lang="en-US" sz="2310" dirty="0"/>
              <a:t> of study to be acceptable for payback.</a:t>
            </a:r>
          </a:p>
          <a:p>
            <a:pPr marL="754380" lvl="1" indent="-517327">
              <a:spcAft>
                <a:spcPts val="495"/>
              </a:spcAft>
              <a:buClr>
                <a:srgbClr val="3FAE49"/>
              </a:buClr>
              <a:buSzPct val="100000"/>
              <a:buFont typeface="Wingdings" panose="05000000000000000000" pitchFamily="2" charset="2"/>
              <a:buChar char="ü"/>
            </a:pPr>
            <a:r>
              <a:rPr lang="en-US" sz="2310" dirty="0"/>
              <a:t>Decision will trigger an email </a:t>
            </a:r>
            <a:br>
              <a:rPr lang="en-US" sz="2310" dirty="0"/>
            </a:br>
            <a:r>
              <a:rPr lang="en-US" sz="2310" dirty="0"/>
              <a:t>notification to scholar</a:t>
            </a:r>
          </a:p>
          <a:p>
            <a:pPr marL="754380" lvl="1" indent="-517327">
              <a:spcAft>
                <a:spcPts val="495"/>
              </a:spcAft>
              <a:buClr>
                <a:srgbClr val="3FAE49"/>
              </a:buClr>
              <a:buSzPct val="100000"/>
              <a:buFont typeface="Wingdings" panose="05000000000000000000" pitchFamily="2" charset="2"/>
              <a:buChar char="ü"/>
            </a:pPr>
            <a:r>
              <a:rPr lang="en-US" sz="2310" dirty="0"/>
              <a:t>Approval will also trigger employment </a:t>
            </a:r>
            <a:br>
              <a:rPr lang="en-US" sz="2310" dirty="0"/>
            </a:br>
            <a:r>
              <a:rPr lang="en-US" sz="2310" dirty="0"/>
              <a:t>record to be sent to employer for </a:t>
            </a:r>
            <a:br>
              <a:rPr lang="en-US" sz="2310" dirty="0"/>
            </a:br>
            <a:r>
              <a:rPr lang="en-US" sz="2310" dirty="0"/>
              <a:t>verification</a:t>
            </a:r>
          </a:p>
          <a:p>
            <a:endParaRPr lang="en-US" sz="2310" dirty="0"/>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24</a:t>
            </a:fld>
            <a:endParaRPr lang="en-US" dirty="0"/>
          </a:p>
        </p:txBody>
      </p:sp>
      <p:pic>
        <p:nvPicPr>
          <p:cNvPr id="5" name="Picture 4">
            <a:extLst>
              <a:ext uri="{FF2B5EF4-FFF2-40B4-BE49-F238E27FC236}">
                <a16:creationId xmlns:a16="http://schemas.microsoft.com/office/drawing/2014/main" id="{E2115CE4-F54F-4A59-963D-3C42DE9AF0D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3733800"/>
            <a:ext cx="1442178" cy="1995453"/>
          </a:xfrm>
          <a:prstGeom prst="rect">
            <a:avLst/>
          </a:prstGeom>
        </p:spPr>
      </p:pic>
    </p:spTree>
    <p:extLst>
      <p:ext uri="{BB962C8B-B14F-4D97-AF65-F5344CB8AC3E}">
        <p14:creationId xmlns:p14="http://schemas.microsoft.com/office/powerpoint/2010/main" val="3654498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70" dirty="0"/>
              <a:t>Review Pending Employment Records</a:t>
            </a:r>
          </a:p>
        </p:txBody>
      </p:sp>
      <p:grpSp>
        <p:nvGrpSpPr>
          <p:cNvPr id="12" name="Group 11" descr="Screenshot of the View All Scholar Records page, which shows a table of 3 scholars. The headers include Name, Date Last Updated, Entry Status, Program Completion Status, Service Obligation Status, Employment, Total Service Obligation Fulfilled, and Remaining Service Obligation.&#10;&#10;One of the scholars has an Employment record that is &quot;Pending Grantee Review&quot; which is circled in red. This is to indicate that the grantee should click on that text to review the scholar's employment information."/>
          <p:cNvGrpSpPr/>
          <p:nvPr/>
        </p:nvGrpSpPr>
        <p:grpSpPr>
          <a:xfrm>
            <a:off x="1571625" y="2045970"/>
            <a:ext cx="6789420" cy="3331845"/>
            <a:chOff x="533400" y="1752600"/>
            <a:chExt cx="7848600" cy="4038600"/>
          </a:xfrm>
        </p:grpSpPr>
        <p:pic>
          <p:nvPicPr>
            <p:cNvPr id="5" name="Picture 4"/>
            <p:cNvPicPr>
              <a:picLocks noChangeAspect="1"/>
            </p:cNvPicPr>
            <p:nvPr/>
          </p:nvPicPr>
          <p:blipFill rotWithShape="1">
            <a:blip r:embed="rId3"/>
            <a:srcRect t="1307" b="29413"/>
            <a:stretch/>
          </p:blipFill>
          <p:spPr>
            <a:xfrm>
              <a:off x="553839" y="1752600"/>
              <a:ext cx="7807722" cy="4038600"/>
            </a:xfrm>
            <a:prstGeom prst="rect">
              <a:avLst/>
            </a:prstGeom>
          </p:spPr>
        </p:pic>
        <p:pic>
          <p:nvPicPr>
            <p:cNvPr id="6" name="Picture 5"/>
            <p:cNvPicPr>
              <a:picLocks noChangeAspect="1"/>
            </p:cNvPicPr>
            <p:nvPr/>
          </p:nvPicPr>
          <p:blipFill rotWithShape="1">
            <a:blip r:embed="rId4"/>
            <a:srcRect t="3162"/>
            <a:stretch/>
          </p:blipFill>
          <p:spPr>
            <a:xfrm>
              <a:off x="533400" y="3133725"/>
              <a:ext cx="7848600" cy="2625328"/>
            </a:xfrm>
            <a:prstGeom prst="rect">
              <a:avLst/>
            </a:prstGeom>
          </p:spPr>
        </p:pic>
        <p:sp>
          <p:nvSpPr>
            <p:cNvPr id="8" name="Rounded Rectangle 7"/>
            <p:cNvSpPr/>
            <p:nvPr/>
          </p:nvSpPr>
          <p:spPr>
            <a:xfrm>
              <a:off x="762000" y="3276600"/>
              <a:ext cx="6096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9" name="Rounded Rectangle 8"/>
            <p:cNvSpPr/>
            <p:nvPr/>
          </p:nvSpPr>
          <p:spPr>
            <a:xfrm>
              <a:off x="762000" y="4124325"/>
              <a:ext cx="6096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0" name="Rounded Rectangle 9"/>
            <p:cNvSpPr/>
            <p:nvPr/>
          </p:nvSpPr>
          <p:spPr>
            <a:xfrm>
              <a:off x="762000" y="4924425"/>
              <a:ext cx="6096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1" name="Oval 10"/>
            <p:cNvSpPr/>
            <p:nvPr/>
          </p:nvSpPr>
          <p:spPr>
            <a:xfrm>
              <a:off x="5486400" y="3962400"/>
              <a:ext cx="1066800" cy="8590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4" name="Slide Number Placeholder 3"/>
          <p:cNvSpPr>
            <a:spLocks noGrp="1"/>
          </p:cNvSpPr>
          <p:nvPr>
            <p:ph type="sldNum" sz="quarter" idx="12"/>
          </p:nvPr>
        </p:nvSpPr>
        <p:spPr/>
        <p:txBody>
          <a:bodyPr/>
          <a:lstStyle/>
          <a:p>
            <a:fld id="{78FEA6AD-5963-42A3-B799-50DDE2FA9A33}" type="slidenum">
              <a:rPr lang="en-US" smtClean="0"/>
              <a:pPr/>
              <a:t>25</a:t>
            </a:fld>
            <a:endParaRPr lang="en-US" dirty="0"/>
          </a:p>
        </p:txBody>
      </p:sp>
    </p:spTree>
    <p:extLst>
      <p:ext uri="{BB962C8B-B14F-4D97-AF65-F5344CB8AC3E}">
        <p14:creationId xmlns:p14="http://schemas.microsoft.com/office/powerpoint/2010/main" val="984523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70" dirty="0"/>
              <a:t>Review Pending Employment Records (cont’d)</a:t>
            </a:r>
          </a:p>
        </p:txBody>
      </p:sp>
      <p:pic>
        <p:nvPicPr>
          <p:cNvPr id="6" name="Picture 5" descr="Screenshot of a scholar's pending employment record for grantee review. The image shows the following fields, which have been filled out by the scholar: organization name, organization address, city, state, zip code, phone, employer organization type, job title, and job duties (with a link to an uploaded job description). At the bottom is the question for the grantee asking &quot;is this employment eligible for service obligation?&quot; There are two options to select; &quot;Yes, I approve&quot; or &quot;No, I disapprove.&quot;"/>
          <p:cNvPicPr>
            <a:picLocks noChangeAspect="1"/>
          </p:cNvPicPr>
          <p:nvPr/>
        </p:nvPicPr>
        <p:blipFill>
          <a:blip r:embed="rId3"/>
          <a:stretch>
            <a:fillRect/>
          </a:stretch>
        </p:blipFill>
        <p:spPr>
          <a:xfrm>
            <a:off x="3152300" y="680734"/>
            <a:ext cx="4893944" cy="5115531"/>
          </a:xfrm>
          <a:prstGeom prst="rect">
            <a:avLst/>
          </a:prstGeom>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fld id="{78FEA6AD-5963-42A3-B799-50DDE2FA9A33}" type="slidenum">
              <a:rPr lang="en-US" smtClean="0"/>
              <a:pPr/>
              <a:t>26</a:t>
            </a:fld>
            <a:endParaRPr lang="en-US" dirty="0"/>
          </a:p>
        </p:txBody>
      </p:sp>
    </p:spTree>
    <p:extLst>
      <p:ext uri="{BB962C8B-B14F-4D97-AF65-F5344CB8AC3E}">
        <p14:creationId xmlns:p14="http://schemas.microsoft.com/office/powerpoint/2010/main" val="690314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76DC48-0ADB-44F4-92CC-4800CDACFFC1}"/>
              </a:ext>
            </a:extLst>
          </p:cNvPr>
          <p:cNvSpPr>
            <a:spLocks noGrp="1"/>
          </p:cNvSpPr>
          <p:nvPr>
            <p:ph type="ctrTitle"/>
          </p:nvPr>
        </p:nvSpPr>
        <p:spPr>
          <a:xfrm>
            <a:off x="685800" y="685800"/>
            <a:ext cx="3897630" cy="3394710"/>
          </a:xfrm>
        </p:spPr>
        <p:txBody>
          <a:bodyPr>
            <a:normAutofit/>
          </a:bodyPr>
          <a:lstStyle/>
          <a:p>
            <a:r>
              <a:rPr lang="en-US" b="1" cap="none" dirty="0">
                <a:solidFill>
                  <a:srgbClr val="1E6083"/>
                </a:solidFill>
              </a:rPr>
              <a:t>Important Reminders</a:t>
            </a:r>
          </a:p>
        </p:txBody>
      </p:sp>
    </p:spTree>
    <p:extLst>
      <p:ext uri="{BB962C8B-B14F-4D97-AF65-F5344CB8AC3E}">
        <p14:creationId xmlns:p14="http://schemas.microsoft.com/office/powerpoint/2010/main" val="4199774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Security Incidents</a:t>
            </a:r>
          </a:p>
        </p:txBody>
      </p:sp>
      <p:sp>
        <p:nvSpPr>
          <p:cNvPr id="7" name="Content Placeholder 2"/>
          <p:cNvSpPr>
            <a:spLocks noGrp="1"/>
          </p:cNvSpPr>
          <p:nvPr>
            <p:ph sz="quarter" idx="1"/>
          </p:nvPr>
        </p:nvSpPr>
        <p:spPr/>
        <p:txBody>
          <a:bodyPr>
            <a:normAutofit/>
          </a:bodyPr>
          <a:lstStyle/>
          <a:p>
            <a:r>
              <a:rPr lang="en-US" dirty="0"/>
              <a:t>A security incident, or data breach, is a violation or an imminent threat of a violation of security policies, acceptable use policies, or standard security practices. </a:t>
            </a:r>
          </a:p>
          <a:p>
            <a:r>
              <a:rPr lang="en-US" dirty="0"/>
              <a:t>Security incidents involve the disclosure or potential disclosure of personally identifiable information (PII), which is information that can be used to distinguish or trace an individual’s identity.</a:t>
            </a:r>
          </a:p>
        </p:txBody>
      </p:sp>
      <p:sp>
        <p:nvSpPr>
          <p:cNvPr id="6" name="Slide Number Placeholder 3">
            <a:extLst>
              <a:ext uri="{FF2B5EF4-FFF2-40B4-BE49-F238E27FC236}">
                <a16:creationId xmlns:a16="http://schemas.microsoft.com/office/drawing/2014/main" id="{4C7F8767-3176-4E66-854B-B2D04F5F9CAF}"/>
              </a:ext>
            </a:extLst>
          </p:cNvPr>
          <p:cNvSpPr>
            <a:spLocks noGrp="1"/>
          </p:cNvSpPr>
          <p:nvPr>
            <p:ph type="sldNum" sz="quarter" idx="12"/>
          </p:nvPr>
        </p:nvSpPr>
        <p:spPr/>
        <p:txBody>
          <a:bodyPr anchor="ctr">
            <a:noAutofit/>
          </a:bodyPr>
          <a:lstStyle/>
          <a:p>
            <a:fld id="{11F66CED-2B61-4DFE-9587-19755F43A1BB}" type="slidenum">
              <a:rPr lang="en-US" smtClean="0"/>
              <a:pPr/>
              <a:t>28</a:t>
            </a:fld>
            <a:endParaRPr lang="en-US" dirty="0"/>
          </a:p>
        </p:txBody>
      </p:sp>
    </p:spTree>
    <p:extLst>
      <p:ext uri="{BB962C8B-B14F-4D97-AF65-F5344CB8AC3E}">
        <p14:creationId xmlns:p14="http://schemas.microsoft.com/office/powerpoint/2010/main" val="3016672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Protecting Sensitive Data</a:t>
            </a:r>
          </a:p>
        </p:txBody>
      </p:sp>
      <p:sp>
        <p:nvSpPr>
          <p:cNvPr id="7" name="Content Placeholder 2"/>
          <p:cNvSpPr>
            <a:spLocks noGrp="1"/>
          </p:cNvSpPr>
          <p:nvPr>
            <p:ph sz="quarter" idx="1"/>
          </p:nvPr>
        </p:nvSpPr>
        <p:spPr/>
        <p:txBody>
          <a:bodyPr/>
          <a:lstStyle/>
          <a:p>
            <a:r>
              <a:rPr lang="en-US" dirty="0"/>
              <a:t>Tips to help protect PII:</a:t>
            </a:r>
          </a:p>
          <a:p>
            <a:pPr lvl="1"/>
            <a:r>
              <a:rPr lang="en-US" dirty="0"/>
              <a:t>Redact Social Security numbers (SSNs) from all documents. </a:t>
            </a:r>
          </a:p>
          <a:p>
            <a:pPr lvl="1"/>
            <a:r>
              <a:rPr lang="en-US" dirty="0"/>
              <a:t>Do not include SSNs in email correspondence to the Help Desk.</a:t>
            </a:r>
          </a:p>
          <a:p>
            <a:pPr lvl="1"/>
            <a:r>
              <a:rPr lang="en-US" dirty="0"/>
              <a:t>If you need to email documents containing PII, always encrypt the document and send the password in a separate email.</a:t>
            </a:r>
          </a:p>
          <a:p>
            <a:pPr lvl="1"/>
            <a:r>
              <a:rPr lang="en-US" dirty="0"/>
              <a:t>Always check to make sure the documents being uploaded match the Scholar Record.</a:t>
            </a:r>
          </a:p>
          <a:p>
            <a:pPr lvl="1"/>
            <a:endParaRPr lang="en-US" dirty="0"/>
          </a:p>
          <a:p>
            <a:endParaRPr lang="en-US" dirty="0"/>
          </a:p>
        </p:txBody>
      </p:sp>
      <p:sp>
        <p:nvSpPr>
          <p:cNvPr id="6" name="Slide Number Placeholder 3">
            <a:extLst>
              <a:ext uri="{FF2B5EF4-FFF2-40B4-BE49-F238E27FC236}">
                <a16:creationId xmlns:a16="http://schemas.microsoft.com/office/drawing/2014/main" id="{4C7F8767-3176-4E66-854B-B2D04F5F9CAF}"/>
              </a:ext>
            </a:extLst>
          </p:cNvPr>
          <p:cNvSpPr>
            <a:spLocks noGrp="1"/>
          </p:cNvSpPr>
          <p:nvPr>
            <p:ph type="sldNum" sz="quarter" idx="12"/>
          </p:nvPr>
        </p:nvSpPr>
        <p:spPr/>
        <p:txBody>
          <a:bodyPr anchor="ctr">
            <a:noAutofit/>
          </a:bodyPr>
          <a:lstStyle/>
          <a:p>
            <a:fld id="{11F66CED-2B61-4DFE-9587-19755F43A1BB}" type="slidenum">
              <a:rPr lang="en-US" smtClean="0"/>
              <a:pPr/>
              <a:t>29</a:t>
            </a:fld>
            <a:endParaRPr lang="en-US" dirty="0"/>
          </a:p>
        </p:txBody>
      </p:sp>
    </p:spTree>
    <p:extLst>
      <p:ext uri="{BB962C8B-B14F-4D97-AF65-F5344CB8AC3E}">
        <p14:creationId xmlns:p14="http://schemas.microsoft.com/office/powerpoint/2010/main" val="3014729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76DC48-0ADB-44F4-92CC-4800CDACFFC1}"/>
              </a:ext>
            </a:extLst>
          </p:cNvPr>
          <p:cNvSpPr>
            <a:spLocks noGrp="1"/>
          </p:cNvSpPr>
          <p:nvPr>
            <p:ph type="ctrTitle"/>
          </p:nvPr>
        </p:nvSpPr>
        <p:spPr>
          <a:xfrm>
            <a:off x="628650" y="600075"/>
            <a:ext cx="3897630" cy="3394710"/>
          </a:xfrm>
        </p:spPr>
        <p:txBody>
          <a:bodyPr>
            <a:normAutofit/>
          </a:bodyPr>
          <a:lstStyle/>
          <a:p>
            <a:r>
              <a:rPr lang="en-US" b="1" cap="none" dirty="0">
                <a:solidFill>
                  <a:srgbClr val="1E6083"/>
                </a:solidFill>
              </a:rPr>
              <a:t>Ensuring High-Quality Data</a:t>
            </a:r>
          </a:p>
        </p:txBody>
      </p:sp>
    </p:spTree>
    <p:extLst>
      <p:ext uri="{BB962C8B-B14F-4D97-AF65-F5344CB8AC3E}">
        <p14:creationId xmlns:p14="http://schemas.microsoft.com/office/powerpoint/2010/main" val="2986708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7EFA-A1AE-9035-9AEB-EDA6EAF029AD}"/>
              </a:ext>
            </a:extLst>
          </p:cNvPr>
          <p:cNvSpPr>
            <a:spLocks noGrp="1"/>
          </p:cNvSpPr>
          <p:nvPr>
            <p:ph type="title"/>
          </p:nvPr>
        </p:nvSpPr>
        <p:spPr/>
        <p:txBody>
          <a:bodyPr>
            <a:normAutofit/>
          </a:bodyPr>
          <a:lstStyle/>
          <a:p>
            <a:r>
              <a:rPr lang="en-US" dirty="0"/>
              <a:t>Using Digital Agreements</a:t>
            </a:r>
          </a:p>
        </p:txBody>
      </p:sp>
      <p:sp>
        <p:nvSpPr>
          <p:cNvPr id="3" name="Content Placeholder 2">
            <a:extLst>
              <a:ext uri="{FF2B5EF4-FFF2-40B4-BE49-F238E27FC236}">
                <a16:creationId xmlns:a16="http://schemas.microsoft.com/office/drawing/2014/main" id="{65525C86-F5EF-CAF0-95FE-79A057C882A8}"/>
              </a:ext>
            </a:extLst>
          </p:cNvPr>
          <p:cNvSpPr>
            <a:spLocks noGrp="1"/>
          </p:cNvSpPr>
          <p:nvPr>
            <p:ph sz="quarter" idx="1"/>
          </p:nvPr>
        </p:nvSpPr>
        <p:spPr/>
        <p:txBody>
          <a:bodyPr>
            <a:normAutofit/>
          </a:bodyPr>
          <a:lstStyle/>
          <a:p>
            <a:r>
              <a:rPr lang="en-US" dirty="0"/>
              <a:t>How does it work?</a:t>
            </a:r>
          </a:p>
          <a:p>
            <a:pPr lvl="1"/>
            <a:r>
              <a:rPr lang="en-US" dirty="0"/>
              <a:t>PD enters scholar contact and grant info directly into PIMS</a:t>
            </a:r>
          </a:p>
          <a:p>
            <a:pPr lvl="1"/>
            <a:r>
              <a:rPr lang="en-US" dirty="0"/>
              <a:t>Digital Payback Agreement (PA) form captures this information to create Scholar Record during enrollment</a:t>
            </a:r>
          </a:p>
          <a:p>
            <a:pPr lvl="1"/>
            <a:r>
              <a:rPr lang="en-US" dirty="0"/>
              <a:t>Scholars and PD sign PA online through PIMS</a:t>
            </a:r>
          </a:p>
          <a:p>
            <a:pPr lvl="1"/>
            <a:r>
              <a:rPr lang="en-US" dirty="0"/>
              <a:t>When scholar exits, the PD completes and signs an Exit Certification</a:t>
            </a:r>
          </a:p>
          <a:p>
            <a:pPr lvl="1"/>
            <a:r>
              <a:rPr lang="en-US" dirty="0"/>
              <a:t>Scholars review and sign EC online through PIMS</a:t>
            </a:r>
          </a:p>
          <a:p>
            <a:endParaRPr lang="en-US" dirty="0"/>
          </a:p>
        </p:txBody>
      </p:sp>
      <p:sp>
        <p:nvSpPr>
          <p:cNvPr id="4" name="Slide Number Placeholder 3">
            <a:extLst>
              <a:ext uri="{FF2B5EF4-FFF2-40B4-BE49-F238E27FC236}">
                <a16:creationId xmlns:a16="http://schemas.microsoft.com/office/drawing/2014/main" id="{E1D79197-FAEC-D19B-1BCE-90982F62D1FF}"/>
              </a:ext>
            </a:extLst>
          </p:cNvPr>
          <p:cNvSpPr>
            <a:spLocks noGrp="1"/>
          </p:cNvSpPr>
          <p:nvPr>
            <p:ph type="sldNum" sz="quarter" idx="12"/>
          </p:nvPr>
        </p:nvSpPr>
        <p:spPr/>
        <p:txBody>
          <a:bodyPr/>
          <a:lstStyle/>
          <a:p>
            <a:fld id="{78FEA6AD-5963-42A3-B799-50DDE2FA9A33}" type="slidenum">
              <a:rPr lang="en-US" smtClean="0"/>
              <a:pPr/>
              <a:t>30</a:t>
            </a:fld>
            <a:endParaRPr lang="en-US" dirty="0"/>
          </a:p>
        </p:txBody>
      </p:sp>
    </p:spTree>
    <p:extLst>
      <p:ext uri="{BB962C8B-B14F-4D97-AF65-F5344CB8AC3E}">
        <p14:creationId xmlns:p14="http://schemas.microsoft.com/office/powerpoint/2010/main" val="2010192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4457A-491B-F443-CCAB-C41CE401B88E}"/>
              </a:ext>
            </a:extLst>
          </p:cNvPr>
          <p:cNvSpPr>
            <a:spLocks noGrp="1"/>
          </p:cNvSpPr>
          <p:nvPr>
            <p:ph type="title"/>
          </p:nvPr>
        </p:nvSpPr>
        <p:spPr/>
        <p:txBody>
          <a:bodyPr>
            <a:normAutofit/>
          </a:bodyPr>
          <a:lstStyle/>
          <a:p>
            <a:r>
              <a:rPr lang="en-US" dirty="0"/>
              <a:t>Using Digital Agreements (cont’d)</a:t>
            </a:r>
          </a:p>
        </p:txBody>
      </p:sp>
      <p:sp>
        <p:nvSpPr>
          <p:cNvPr id="3" name="Content Placeholder 2">
            <a:extLst>
              <a:ext uri="{FF2B5EF4-FFF2-40B4-BE49-F238E27FC236}">
                <a16:creationId xmlns:a16="http://schemas.microsoft.com/office/drawing/2014/main" id="{F017E779-F092-E4DC-1F07-CD4858441EB6}"/>
              </a:ext>
            </a:extLst>
          </p:cNvPr>
          <p:cNvSpPr>
            <a:spLocks noGrp="1"/>
          </p:cNvSpPr>
          <p:nvPr>
            <p:ph sz="quarter" idx="1"/>
          </p:nvPr>
        </p:nvSpPr>
        <p:spPr/>
        <p:txBody>
          <a:bodyPr>
            <a:normAutofit/>
          </a:bodyPr>
          <a:lstStyle/>
          <a:p>
            <a:r>
              <a:rPr lang="en-US" dirty="0"/>
              <a:t>Benefits:</a:t>
            </a:r>
          </a:p>
          <a:p>
            <a:pPr lvl="1">
              <a:buFont typeface="Wingdings" panose="05000000000000000000" pitchFamily="2" charset="2"/>
              <a:buChar char="§"/>
            </a:pPr>
            <a:r>
              <a:rPr lang="en-US" dirty="0"/>
              <a:t>Allows PDs to work directly with scholars through PIMS </a:t>
            </a:r>
          </a:p>
          <a:p>
            <a:pPr lvl="1">
              <a:buFont typeface="Wingdings" panose="05000000000000000000" pitchFamily="2" charset="2"/>
              <a:buChar char="§"/>
            </a:pPr>
            <a:r>
              <a:rPr lang="en-US" dirty="0"/>
              <a:t>Avoids errors since the PA automatically pre-fills sections A,B, and C in the PIMS Scholar Record</a:t>
            </a:r>
          </a:p>
          <a:p>
            <a:pPr lvl="1"/>
            <a:r>
              <a:rPr lang="en-US" dirty="0"/>
              <a:t>Saves time printing/scanning/uploading agreements</a:t>
            </a:r>
          </a:p>
          <a:p>
            <a:pPr lvl="1"/>
            <a:r>
              <a:rPr lang="en-US" dirty="0"/>
              <a:t>Reduces security risks since PII will be automatically redacted in agreements</a:t>
            </a:r>
          </a:p>
          <a:p>
            <a:pPr lvl="1"/>
            <a:r>
              <a:rPr lang="en-US" dirty="0"/>
              <a:t>PDs can download the agreements from PIMS in PDF form at any time</a:t>
            </a:r>
          </a:p>
          <a:p>
            <a:endParaRPr lang="en-US" dirty="0"/>
          </a:p>
        </p:txBody>
      </p:sp>
      <p:sp>
        <p:nvSpPr>
          <p:cNvPr id="4" name="Slide Number Placeholder 3">
            <a:extLst>
              <a:ext uri="{FF2B5EF4-FFF2-40B4-BE49-F238E27FC236}">
                <a16:creationId xmlns:a16="http://schemas.microsoft.com/office/drawing/2014/main" id="{9CED0B57-B8C3-700B-4479-5A158218412A}"/>
              </a:ext>
            </a:extLst>
          </p:cNvPr>
          <p:cNvSpPr>
            <a:spLocks noGrp="1"/>
          </p:cNvSpPr>
          <p:nvPr>
            <p:ph type="sldNum" sz="quarter" idx="12"/>
          </p:nvPr>
        </p:nvSpPr>
        <p:spPr/>
        <p:txBody>
          <a:bodyPr/>
          <a:lstStyle/>
          <a:p>
            <a:fld id="{78FEA6AD-5963-42A3-B799-50DDE2FA9A33}" type="slidenum">
              <a:rPr lang="en-US" smtClean="0"/>
              <a:pPr/>
              <a:t>31</a:t>
            </a:fld>
            <a:endParaRPr lang="en-US" dirty="0"/>
          </a:p>
        </p:txBody>
      </p:sp>
    </p:spTree>
    <p:extLst>
      <p:ext uri="{BB962C8B-B14F-4D97-AF65-F5344CB8AC3E}">
        <p14:creationId xmlns:p14="http://schemas.microsoft.com/office/powerpoint/2010/main" val="231090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4F27-1F02-EC51-9D10-059D24E94057}"/>
              </a:ext>
            </a:extLst>
          </p:cNvPr>
          <p:cNvSpPr>
            <a:spLocks noGrp="1"/>
          </p:cNvSpPr>
          <p:nvPr>
            <p:ph type="title"/>
          </p:nvPr>
        </p:nvSpPr>
        <p:spPr/>
        <p:txBody>
          <a:bodyPr>
            <a:normAutofit/>
          </a:bodyPr>
          <a:lstStyle/>
          <a:p>
            <a:r>
              <a:rPr lang="en-US" dirty="0"/>
              <a:t>Using Digital Agreements Resources</a:t>
            </a:r>
          </a:p>
        </p:txBody>
      </p:sp>
      <p:sp>
        <p:nvSpPr>
          <p:cNvPr id="3" name="Content Placeholder 2">
            <a:extLst>
              <a:ext uri="{FF2B5EF4-FFF2-40B4-BE49-F238E27FC236}">
                <a16:creationId xmlns:a16="http://schemas.microsoft.com/office/drawing/2014/main" id="{394BE7F8-43DA-6DD6-D593-00256A3C8CF3}"/>
              </a:ext>
            </a:extLst>
          </p:cNvPr>
          <p:cNvSpPr>
            <a:spLocks noGrp="1"/>
          </p:cNvSpPr>
          <p:nvPr>
            <p:ph sz="quarter" idx="1"/>
          </p:nvPr>
        </p:nvSpPr>
        <p:spPr/>
        <p:txBody>
          <a:bodyPr vert="horz" anchor="t">
            <a:normAutofit/>
          </a:bodyPr>
          <a:lstStyle/>
          <a:p>
            <a:r>
              <a:rPr lang="en-US" dirty="0"/>
              <a:t>More info:</a:t>
            </a:r>
          </a:p>
          <a:p>
            <a:pPr lvl="1"/>
            <a:r>
              <a:rPr lang="en-US" dirty="0"/>
              <a:t>PIMS Digital Agreements Training Slides: </a:t>
            </a:r>
            <a:r>
              <a:rPr lang="en-US" dirty="0">
                <a:hlinkClick r:id="rId2"/>
              </a:rPr>
              <a:t>https://pdp.ed.gov/RSA/Content/pdf/PIMS%20Digital%20Agreements%20Training%20-%20May%202022.pdf</a:t>
            </a:r>
            <a:r>
              <a:rPr lang="en-US" dirty="0"/>
              <a:t> </a:t>
            </a:r>
          </a:p>
          <a:p>
            <a:pPr lvl="1"/>
            <a:r>
              <a:rPr lang="en-US" dirty="0"/>
              <a:t>PIMS Digital Agreements Training Recording: </a:t>
            </a:r>
            <a:r>
              <a:rPr lang="en-US" b="0" i="0" u="none" strike="noStrike" dirty="0">
                <a:solidFill>
                  <a:srgbClr val="FFFFFF"/>
                </a:solidFill>
                <a:effectLst/>
                <a:latin typeface="YouTube Noto"/>
                <a:hlinkClick r:id="rId3"/>
              </a:rPr>
              <a:t>https://youtu.be/5acvxXHNZ3M</a:t>
            </a:r>
            <a:r>
              <a:rPr lang="en-US" b="0" i="0" u="none" strike="noStrike" dirty="0">
                <a:solidFill>
                  <a:srgbClr val="FFFFFF"/>
                </a:solidFill>
                <a:effectLst/>
                <a:latin typeface="YouTube Noto"/>
              </a:rPr>
              <a:t> </a:t>
            </a:r>
            <a:endParaRPr lang="en-US" dirty="0">
              <a:hlinkClick r:id="rId4"/>
            </a:endParaRPr>
          </a:p>
          <a:p>
            <a:pPr lvl="1"/>
            <a:r>
              <a:rPr lang="en-US" dirty="0"/>
              <a:t>PIMS Digital Agreements FAQ:</a:t>
            </a:r>
          </a:p>
          <a:p>
            <a:pPr lvl="2">
              <a:buNone/>
            </a:pPr>
            <a:r>
              <a:rPr lang="en-US" sz="2145" dirty="0">
                <a:hlinkClick r:id="rId5"/>
              </a:rPr>
              <a:t>https://pdp.ed.gov/RSA/Content/pdf/Digital%20PA%2 and%20EC%20Info%20Sheet%2020240926.pdf</a:t>
            </a:r>
            <a:endParaRPr lang="en-US"/>
          </a:p>
          <a:p>
            <a:r>
              <a:rPr lang="en-US" dirty="0"/>
              <a:t>Contact PIMS Help Desk for assistance</a:t>
            </a:r>
          </a:p>
          <a:p>
            <a:pPr marL="301752" lvl="1" indent="0">
              <a:buNone/>
            </a:pP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E8DC6AE9-E32D-18B0-DF8D-99DCABE416B0}"/>
              </a:ext>
            </a:extLst>
          </p:cNvPr>
          <p:cNvSpPr>
            <a:spLocks noGrp="1"/>
          </p:cNvSpPr>
          <p:nvPr>
            <p:ph type="sldNum" sz="quarter" idx="12"/>
          </p:nvPr>
        </p:nvSpPr>
        <p:spPr/>
        <p:txBody>
          <a:bodyPr/>
          <a:lstStyle/>
          <a:p>
            <a:fld id="{78FEA6AD-5963-42A3-B799-50DDE2FA9A33}" type="slidenum">
              <a:rPr lang="en-US" smtClean="0"/>
              <a:pPr/>
              <a:t>32</a:t>
            </a:fld>
            <a:endParaRPr lang="en-US" dirty="0"/>
          </a:p>
        </p:txBody>
      </p:sp>
    </p:spTree>
    <p:extLst>
      <p:ext uri="{BB962C8B-B14F-4D97-AF65-F5344CB8AC3E}">
        <p14:creationId xmlns:p14="http://schemas.microsoft.com/office/powerpoint/2010/main" val="2475325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 Not Wait for the Data Collection Period!</a:t>
            </a:r>
          </a:p>
        </p:txBody>
      </p:sp>
      <p:sp>
        <p:nvSpPr>
          <p:cNvPr id="3" name="Content Placeholder 2"/>
          <p:cNvSpPr>
            <a:spLocks noGrp="1"/>
          </p:cNvSpPr>
          <p:nvPr>
            <p:ph sz="quarter" idx="1"/>
          </p:nvPr>
        </p:nvSpPr>
        <p:spPr/>
        <p:txBody>
          <a:bodyPr/>
          <a:lstStyle/>
          <a:p>
            <a:r>
              <a:rPr lang="en-US" dirty="0"/>
              <a:t>PIMS is available year round</a:t>
            </a:r>
          </a:p>
          <a:p>
            <a:r>
              <a:rPr lang="en-US" dirty="0"/>
              <a:t>Enter, update and upload data and agreements within 30 days of a scholar’s change in status</a:t>
            </a:r>
          </a:p>
          <a:p>
            <a:pPr lvl="1"/>
            <a:r>
              <a:rPr lang="en-US" dirty="0"/>
              <a:t>Newly funded scholars</a:t>
            </a:r>
          </a:p>
          <a:p>
            <a:pPr lvl="1"/>
            <a:r>
              <a:rPr lang="en-US" dirty="0"/>
              <a:t>When scholars graduate or exit</a:t>
            </a:r>
          </a:p>
          <a:p>
            <a:r>
              <a:rPr lang="en-US" dirty="0"/>
              <a:t>Do not leave Scholar Records in a pending status for more than 30 days </a:t>
            </a:r>
          </a:p>
        </p:txBody>
      </p:sp>
      <p:sp>
        <p:nvSpPr>
          <p:cNvPr id="4" name="Slide Number Placeholder 3"/>
          <p:cNvSpPr>
            <a:spLocks noGrp="1"/>
          </p:cNvSpPr>
          <p:nvPr>
            <p:ph type="sldNum" sz="quarter" idx="12"/>
          </p:nvPr>
        </p:nvSpPr>
        <p:spPr/>
        <p:txBody>
          <a:bodyPr/>
          <a:lstStyle/>
          <a:p>
            <a:fld id="{78FEA6AD-5963-42A3-B799-50DDE2FA9A33}" type="slidenum">
              <a:rPr lang="en-US" smtClean="0"/>
              <a:pPr/>
              <a:t>33</a:t>
            </a:fld>
            <a:endParaRPr lang="en-US" dirty="0"/>
          </a:p>
        </p:txBody>
      </p:sp>
    </p:spTree>
    <p:extLst>
      <p:ext uri="{BB962C8B-B14F-4D97-AF65-F5344CB8AC3E}">
        <p14:creationId xmlns:p14="http://schemas.microsoft.com/office/powerpoint/2010/main" val="1509157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76DC48-0ADB-44F4-92CC-4800CDACFFC1}"/>
              </a:ext>
            </a:extLst>
          </p:cNvPr>
          <p:cNvSpPr>
            <a:spLocks noGrp="1"/>
          </p:cNvSpPr>
          <p:nvPr>
            <p:ph type="ctrTitle"/>
          </p:nvPr>
        </p:nvSpPr>
        <p:spPr>
          <a:xfrm>
            <a:off x="1571625" y="600075"/>
            <a:ext cx="3960495" cy="3583305"/>
          </a:xfrm>
        </p:spPr>
        <p:txBody>
          <a:bodyPr>
            <a:normAutofit/>
          </a:bodyPr>
          <a:lstStyle/>
          <a:p>
            <a:r>
              <a:rPr lang="en-US" b="1" cap="none" dirty="0">
                <a:solidFill>
                  <a:srgbClr val="1E6083"/>
                </a:solidFill>
              </a:rPr>
              <a:t>Resources &amp; Contact Info</a:t>
            </a:r>
          </a:p>
        </p:txBody>
      </p:sp>
    </p:spTree>
    <p:extLst>
      <p:ext uri="{BB962C8B-B14F-4D97-AF65-F5344CB8AC3E}">
        <p14:creationId xmlns:p14="http://schemas.microsoft.com/office/powerpoint/2010/main" val="969676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70" dirty="0"/>
              <a:t>Helpful Resources</a:t>
            </a:r>
          </a:p>
        </p:txBody>
      </p:sp>
      <p:sp>
        <p:nvSpPr>
          <p:cNvPr id="4" name="Content Placeholder 3"/>
          <p:cNvSpPr>
            <a:spLocks noGrp="1"/>
          </p:cNvSpPr>
          <p:nvPr>
            <p:ph sz="quarter" idx="1"/>
          </p:nvPr>
        </p:nvSpPr>
        <p:spPr/>
        <p:txBody>
          <a:bodyPr vert="horz" anchor="t">
            <a:normAutofit lnSpcReduction="10000"/>
          </a:bodyPr>
          <a:lstStyle/>
          <a:p>
            <a:r>
              <a:rPr lang="en-US" sz="2310" dirty="0"/>
              <a:t>Frequently Asked Questions</a:t>
            </a:r>
          </a:p>
          <a:p>
            <a:pPr marL="264033" lvl="1" indent="0">
              <a:buNone/>
            </a:pPr>
            <a:r>
              <a:rPr lang="en-US" sz="2063" dirty="0">
                <a:hlinkClick r:id="rId3"/>
              </a:rPr>
              <a:t>https://pdp.ed.gov/RSA/Home/faq/</a:t>
            </a:r>
            <a:endParaRPr lang="en-US" sz="2063" dirty="0"/>
          </a:p>
          <a:p>
            <a:pPr marL="278964" indent="-278964"/>
            <a:r>
              <a:rPr lang="en-US" sz="2310" dirty="0"/>
              <a:t>Grantee Quick Reference Guide </a:t>
            </a:r>
            <a:r>
              <a:rPr lang="en-US" sz="2063" dirty="0">
                <a:hlinkClick r:id="rId4"/>
              </a:rPr>
              <a:t>https://pdp.ed.gov/RSA/Content/pdf/PIMS%20Grantee%20Quick%20Reference%20Guide.pdf</a:t>
            </a:r>
            <a:endParaRPr lang="en-US" sz="2063" dirty="0"/>
          </a:p>
          <a:p>
            <a:r>
              <a:rPr lang="en-US" sz="2310" dirty="0"/>
              <a:t>Grantee Instructions for Reviewing Scholars’ Employment</a:t>
            </a:r>
          </a:p>
          <a:p>
            <a:pPr marL="264033" lvl="1" indent="0">
              <a:buNone/>
            </a:pPr>
            <a:r>
              <a:rPr lang="en-US" sz="2063" dirty="0">
                <a:hlinkClick r:id="rId5"/>
              </a:rPr>
              <a:t>https://pdp.ed.gov/RSA/Content/pdf/Grantee%20Steps%20for%20Reviewing%20Scholar%20Employment.pdf</a:t>
            </a:r>
            <a:endParaRPr lang="en-US" sz="2063" dirty="0"/>
          </a:p>
          <a:p>
            <a:pPr marL="282893" indent="-282893"/>
            <a:r>
              <a:rPr lang="en-US" sz="2310" dirty="0"/>
              <a:t>Using the New Digital Process for Completing Payback Agreements (PA) and Exit Certifications (EC) in the Payback Information Management System (PIMS) </a:t>
            </a:r>
            <a:endParaRPr lang="en-US" sz="2063" dirty="0"/>
          </a:p>
          <a:p>
            <a:pPr marL="0" indent="0">
              <a:buNone/>
            </a:pPr>
            <a:r>
              <a:rPr lang="en-US" sz="2063" dirty="0">
                <a:hlinkClick r:id="rId6"/>
              </a:rPr>
              <a:t>https://pdp.ed.gov/RSA/Content/pdf/Digital%20PA%20and%20EC%20Info%20Sheet%2020240926.pdf</a:t>
            </a:r>
            <a:endParaRPr lang="en-US" sz="2063"/>
          </a:p>
          <a:p>
            <a:pPr marL="264033" lvl="1" indent="0">
              <a:buNone/>
            </a:pPr>
            <a:endParaRPr lang="en-US" sz="2063" dirty="0"/>
          </a:p>
        </p:txBody>
      </p:sp>
      <p:sp>
        <p:nvSpPr>
          <p:cNvPr id="5" name="Slide Number Placeholder 3">
            <a:extLst>
              <a:ext uri="{FF2B5EF4-FFF2-40B4-BE49-F238E27FC236}">
                <a16:creationId xmlns:a16="http://schemas.microsoft.com/office/drawing/2014/main" id="{126E215D-30A3-41E6-B679-84BCDC412BEE}"/>
              </a:ext>
            </a:extLst>
          </p:cNvPr>
          <p:cNvSpPr>
            <a:spLocks noGrp="1"/>
          </p:cNvSpPr>
          <p:nvPr>
            <p:ph type="sldNum" sz="quarter" idx="12"/>
          </p:nvPr>
        </p:nvSpPr>
        <p:spPr/>
        <p:txBody>
          <a:bodyPr anchor="ctr">
            <a:noAutofit/>
          </a:bodyPr>
          <a:lstStyle/>
          <a:p>
            <a:fld id="{11F66CED-2B61-4DFE-9587-19755F43A1BB}" type="slidenum">
              <a:rPr lang="en-US" smtClean="0"/>
              <a:pPr/>
              <a:t>35</a:t>
            </a:fld>
            <a:endParaRPr lang="en-US" dirty="0"/>
          </a:p>
        </p:txBody>
      </p:sp>
    </p:spTree>
    <p:extLst>
      <p:ext uri="{BB962C8B-B14F-4D97-AF65-F5344CB8AC3E}">
        <p14:creationId xmlns:p14="http://schemas.microsoft.com/office/powerpoint/2010/main" val="472394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70" dirty="0"/>
              <a:t>Contact Us</a:t>
            </a:r>
          </a:p>
        </p:txBody>
      </p:sp>
      <p:sp>
        <p:nvSpPr>
          <p:cNvPr id="3" name="Content Placeholder 2"/>
          <p:cNvSpPr>
            <a:spLocks noGrp="1"/>
          </p:cNvSpPr>
          <p:nvPr>
            <p:ph sz="quarter" idx="1"/>
          </p:nvPr>
        </p:nvSpPr>
        <p:spPr/>
        <p:txBody>
          <a:bodyPr>
            <a:normAutofit/>
          </a:bodyPr>
          <a:lstStyle/>
          <a:p>
            <a:pPr marL="0" indent="0">
              <a:buNone/>
            </a:pPr>
            <a:r>
              <a:rPr lang="en-US" sz="2640" dirty="0"/>
              <a:t>Email </a:t>
            </a:r>
            <a:r>
              <a:rPr lang="en-US" sz="2640" dirty="0">
                <a:hlinkClick r:id="rId3"/>
              </a:rPr>
              <a:t>RLTTHelpDesk@ed.gov</a:t>
            </a:r>
            <a:r>
              <a:rPr lang="en-US" sz="2640" dirty="0"/>
              <a:t> or call </a:t>
            </a:r>
          </a:p>
          <a:p>
            <a:pPr marL="0" indent="0">
              <a:buNone/>
            </a:pPr>
            <a:r>
              <a:rPr lang="en-US" sz="2640" dirty="0"/>
              <a:t>1-800-832-8142 with questions or comments</a:t>
            </a:r>
          </a:p>
          <a:p>
            <a:pPr marL="0" indent="0">
              <a:buNone/>
            </a:pPr>
            <a:endParaRPr lang="en-US" sz="2640" dirty="0"/>
          </a:p>
          <a:p>
            <a:pPr marL="0" indent="0">
              <a:buNone/>
            </a:pPr>
            <a:endParaRPr lang="en-US" sz="2640" dirty="0"/>
          </a:p>
        </p:txBody>
      </p:sp>
      <p:sp>
        <p:nvSpPr>
          <p:cNvPr id="7" name="Rectangle: Rounded Corners 5">
            <a:extLst>
              <a:ext uri="{FF2B5EF4-FFF2-40B4-BE49-F238E27FC236}">
                <a16:creationId xmlns:a16="http://schemas.microsoft.com/office/drawing/2014/main" id="{FF719656-688A-48C9-B87A-2A1D70124AC6}"/>
              </a:ext>
              <a:ext uri="{C183D7F6-B498-43B3-948B-1728B52AA6E4}">
                <adec:decorative xmlns:adec="http://schemas.microsoft.com/office/drawing/2017/decorative" val="0"/>
              </a:ext>
            </a:extLst>
          </p:cNvPr>
          <p:cNvSpPr/>
          <p:nvPr/>
        </p:nvSpPr>
        <p:spPr>
          <a:xfrm>
            <a:off x="1634490" y="3520710"/>
            <a:ext cx="4086225" cy="1489531"/>
          </a:xfrm>
          <a:prstGeom prst="roundRect">
            <a:avLst/>
          </a:prstGeom>
          <a:solidFill>
            <a:srgbClr val="BE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10" dirty="0">
                <a:solidFill>
                  <a:schemeClr val="tx1"/>
                </a:solidFill>
              </a:rPr>
              <a:t>The Help Desk is available Monday through Friday from 8am to 8pm (Eastern Time)</a:t>
            </a:r>
          </a:p>
        </p:txBody>
      </p:sp>
      <p:pic>
        <p:nvPicPr>
          <p:cNvPr id="6" name="Picture 5">
            <a:extLst>
              <a:ext uri="{FF2B5EF4-FFF2-40B4-BE49-F238E27FC236}">
                <a16:creationId xmlns:a16="http://schemas.microsoft.com/office/drawing/2014/main" id="{8C4EB729-921B-0849-84F7-7592E0A66A9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770" y="3051810"/>
            <a:ext cx="2074545" cy="2074545"/>
          </a:xfrm>
          <a:prstGeom prst="rect">
            <a:avLst/>
          </a:prstGeom>
        </p:spPr>
      </p:pic>
      <p:sp>
        <p:nvSpPr>
          <p:cNvPr id="8" name="Slide Number Placeholder 3">
            <a:extLst>
              <a:ext uri="{FF2B5EF4-FFF2-40B4-BE49-F238E27FC236}">
                <a16:creationId xmlns:a16="http://schemas.microsoft.com/office/drawing/2014/main" id="{1D36F9DA-3616-42E4-9BAD-3DF0B43BD4D0}"/>
              </a:ext>
            </a:extLst>
          </p:cNvPr>
          <p:cNvSpPr>
            <a:spLocks noGrp="1"/>
          </p:cNvSpPr>
          <p:nvPr>
            <p:ph type="sldNum" sz="quarter" idx="12"/>
          </p:nvPr>
        </p:nvSpPr>
        <p:spPr>
          <a:xfrm>
            <a:off x="8167965" y="5692140"/>
            <a:ext cx="633139" cy="565785"/>
          </a:xfrm>
        </p:spPr>
        <p:txBody>
          <a:bodyPr anchor="ctr">
            <a:noAutofit/>
          </a:bodyPr>
          <a:lstStyle/>
          <a:p>
            <a:fld id="{11F66CED-2B61-4DFE-9587-19755F43A1BB}" type="slidenum">
              <a:rPr lang="en-US" smtClean="0"/>
              <a:pPr/>
              <a:t>36</a:t>
            </a:fld>
            <a:endParaRPr lang="en-US" dirty="0"/>
          </a:p>
        </p:txBody>
      </p:sp>
    </p:spTree>
    <p:extLst>
      <p:ext uri="{BB962C8B-B14F-4D97-AF65-F5344CB8AC3E}">
        <p14:creationId xmlns:p14="http://schemas.microsoft.com/office/powerpoint/2010/main" val="601960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6814-9B63-473E-A33A-19E3988CCE81}"/>
              </a:ext>
            </a:extLst>
          </p:cNvPr>
          <p:cNvSpPr>
            <a:spLocks noGrp="1"/>
          </p:cNvSpPr>
          <p:nvPr>
            <p:ph type="title"/>
          </p:nvPr>
        </p:nvSpPr>
        <p:spPr/>
        <p:txBody>
          <a:bodyPr>
            <a:normAutofit/>
          </a:bodyPr>
          <a:lstStyle/>
          <a:p>
            <a:pPr algn="ctr"/>
            <a:r>
              <a:rPr lang="en-US" sz="2970" dirty="0"/>
              <a:t>Questions</a:t>
            </a:r>
          </a:p>
        </p:txBody>
      </p:sp>
      <p:pic>
        <p:nvPicPr>
          <p:cNvPr id="4" name="Picture 3">
            <a:extLst>
              <a:ext uri="{FF2B5EF4-FFF2-40B4-BE49-F238E27FC236}">
                <a16:creationId xmlns:a16="http://schemas.microsoft.com/office/drawing/2014/main" id="{A798C1B2-6E69-0F45-A1F9-8CD24BAFCB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413" y="2108835"/>
            <a:ext cx="3174683" cy="3174683"/>
          </a:xfrm>
          <a:prstGeom prst="rect">
            <a:avLst/>
          </a:prstGeom>
        </p:spPr>
      </p:pic>
      <p:sp>
        <p:nvSpPr>
          <p:cNvPr id="5" name="Slide Number Placeholder 3">
            <a:extLst>
              <a:ext uri="{FF2B5EF4-FFF2-40B4-BE49-F238E27FC236}">
                <a16:creationId xmlns:a16="http://schemas.microsoft.com/office/drawing/2014/main" id="{8AEF37AF-984D-401D-9CFD-73D80BB53BCD}"/>
              </a:ext>
            </a:extLst>
          </p:cNvPr>
          <p:cNvSpPr>
            <a:spLocks noGrp="1"/>
          </p:cNvSpPr>
          <p:nvPr>
            <p:ph type="sldNum" sz="quarter" idx="12"/>
          </p:nvPr>
        </p:nvSpPr>
        <p:spPr>
          <a:xfrm>
            <a:off x="8167965" y="5692140"/>
            <a:ext cx="633139" cy="565785"/>
          </a:xfrm>
        </p:spPr>
        <p:txBody>
          <a:bodyPr anchor="ctr">
            <a:noAutofit/>
          </a:bodyPr>
          <a:lstStyle/>
          <a:p>
            <a:fld id="{11F66CED-2B61-4DFE-9587-19755F43A1BB}" type="slidenum">
              <a:rPr lang="en-US" smtClean="0"/>
              <a:pPr/>
              <a:t>37</a:t>
            </a:fld>
            <a:endParaRPr lang="en-US" dirty="0"/>
          </a:p>
        </p:txBody>
      </p:sp>
    </p:spTree>
    <p:extLst>
      <p:ext uri="{BB962C8B-B14F-4D97-AF65-F5344CB8AC3E}">
        <p14:creationId xmlns:p14="http://schemas.microsoft.com/office/powerpoint/2010/main" val="268079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70" dirty="0"/>
              <a:t>Why Must Data Be High Quality?</a:t>
            </a:r>
          </a:p>
        </p:txBody>
      </p:sp>
      <p:sp>
        <p:nvSpPr>
          <p:cNvPr id="3" name="Content Placeholder 2"/>
          <p:cNvSpPr>
            <a:spLocks noGrp="1"/>
          </p:cNvSpPr>
          <p:nvPr>
            <p:ph sz="quarter" idx="1"/>
          </p:nvPr>
        </p:nvSpPr>
        <p:spPr>
          <a:xfrm>
            <a:off x="510540" y="1524000"/>
            <a:ext cx="9037320" cy="4191000"/>
          </a:xfrm>
        </p:spPr>
        <p:txBody>
          <a:bodyPr vert="horz" anchor="t">
            <a:normAutofit/>
          </a:bodyPr>
          <a:lstStyle/>
          <a:p>
            <a:r>
              <a:rPr lang="en-US" dirty="0"/>
              <a:t>The main objectives of PIMS are to:</a:t>
            </a:r>
          </a:p>
          <a:p>
            <a:pPr lvl="1"/>
            <a:r>
              <a:rPr lang="en-US" b="1" dirty="0"/>
              <a:t>collect and analyze data </a:t>
            </a:r>
            <a:r>
              <a:rPr lang="en-US" dirty="0"/>
              <a:t>on scholars funded by the RLTT grants, </a:t>
            </a:r>
          </a:p>
          <a:p>
            <a:pPr lvl="1"/>
            <a:r>
              <a:rPr lang="en-US" b="1" dirty="0"/>
              <a:t>track the service obligation </a:t>
            </a:r>
            <a:r>
              <a:rPr lang="en-US" dirty="0"/>
              <a:t>of scholars funded by the RLTT grants, and</a:t>
            </a:r>
          </a:p>
          <a:p>
            <a:pPr lvl="1"/>
            <a:r>
              <a:rPr lang="en-US" dirty="0"/>
              <a:t>use data collected to </a:t>
            </a:r>
            <a:r>
              <a:rPr lang="en-US" b="1" dirty="0"/>
              <a:t>report on program </a:t>
            </a:r>
            <a:br>
              <a:rPr lang="en-US" b="1" dirty="0"/>
            </a:br>
            <a:r>
              <a:rPr lang="en-US" b="1" dirty="0"/>
              <a:t>performance measures</a:t>
            </a:r>
            <a:r>
              <a:rPr lang="en-US" dirty="0"/>
              <a:t>.</a:t>
            </a:r>
          </a:p>
          <a:p>
            <a:r>
              <a:rPr lang="en-US" dirty="0"/>
              <a:t>It is critical that all data are </a:t>
            </a:r>
            <a:r>
              <a:rPr lang="en-US" u="sng" dirty="0"/>
              <a:t>accurate</a:t>
            </a:r>
            <a:r>
              <a:rPr lang="en-US" dirty="0"/>
              <a:t>, </a:t>
            </a:r>
            <a:br>
              <a:rPr lang="en-US" dirty="0"/>
            </a:br>
            <a:r>
              <a:rPr lang="en-US" u="sng" dirty="0"/>
              <a:t>complete,</a:t>
            </a:r>
            <a:r>
              <a:rPr lang="en-US" dirty="0"/>
              <a:t> and</a:t>
            </a:r>
            <a:r>
              <a:rPr lang="en-US" u="sng" dirty="0"/>
              <a:t> timely. </a:t>
            </a:r>
            <a:endParaRPr lang="en-US" dirty="0"/>
          </a:p>
        </p:txBody>
      </p:sp>
      <p:pic>
        <p:nvPicPr>
          <p:cNvPr id="5" name="Picture 4">
            <a:extLst>
              <a:ext uri="{FF2B5EF4-FFF2-40B4-BE49-F238E27FC236}">
                <a16:creationId xmlns:a16="http://schemas.microsoft.com/office/drawing/2014/main" id="{12040439-5580-604F-836F-8511A592FF6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3385185"/>
            <a:ext cx="1948815" cy="1948815"/>
          </a:xfrm>
          <a:prstGeom prst="rect">
            <a:avLst/>
          </a:prstGeom>
        </p:spPr>
      </p:pic>
      <p:sp>
        <p:nvSpPr>
          <p:cNvPr id="4" name="Slide Number Placeholder 3"/>
          <p:cNvSpPr>
            <a:spLocks noGrp="1"/>
          </p:cNvSpPr>
          <p:nvPr>
            <p:ph type="sldNum" sz="quarter" idx="12"/>
          </p:nvPr>
        </p:nvSpPr>
        <p:spPr/>
        <p:txBody>
          <a:bodyPr/>
          <a:lstStyle/>
          <a:p>
            <a:fld id="{78FEA6AD-5963-42A3-B799-50DDE2FA9A33}" type="slidenum">
              <a:rPr lang="en-US" smtClean="0"/>
              <a:pPr/>
              <a:t>4</a:t>
            </a:fld>
            <a:endParaRPr lang="en-US" dirty="0"/>
          </a:p>
        </p:txBody>
      </p:sp>
    </p:spTree>
    <p:extLst>
      <p:ext uri="{BB962C8B-B14F-4D97-AF65-F5344CB8AC3E}">
        <p14:creationId xmlns:p14="http://schemas.microsoft.com/office/powerpoint/2010/main" val="309874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70" dirty="0"/>
              <a:t>Steps to Ensure High Quality Data</a:t>
            </a:r>
          </a:p>
        </p:txBody>
      </p:sp>
      <p:sp>
        <p:nvSpPr>
          <p:cNvPr id="3" name="Content Placeholder 2"/>
          <p:cNvSpPr>
            <a:spLocks noGrp="1"/>
          </p:cNvSpPr>
          <p:nvPr>
            <p:ph sz="quarter" idx="1"/>
          </p:nvPr>
        </p:nvSpPr>
        <p:spPr/>
        <p:txBody>
          <a:bodyPr>
            <a:normAutofit/>
          </a:bodyPr>
          <a:lstStyle/>
          <a:p>
            <a:r>
              <a:rPr lang="en-US" dirty="0"/>
              <a:t>All scholar data reported in PIMS must accurately match information in the Payback Agreement and Exit Certification forms, including:</a:t>
            </a:r>
          </a:p>
          <a:p>
            <a:pPr lvl="1"/>
            <a:r>
              <a:rPr lang="en-US" dirty="0"/>
              <a:t>Grant number</a:t>
            </a:r>
          </a:p>
          <a:p>
            <a:pPr lvl="1"/>
            <a:r>
              <a:rPr lang="en-US" dirty="0"/>
              <a:t>Scholar name</a:t>
            </a:r>
          </a:p>
          <a:p>
            <a:pPr lvl="1"/>
            <a:r>
              <a:rPr lang="en-US" dirty="0"/>
              <a:t>Funding amount</a:t>
            </a:r>
          </a:p>
          <a:p>
            <a:pPr lvl="1"/>
            <a:r>
              <a:rPr lang="en-US" dirty="0"/>
              <a:t>Graduation/exit date</a:t>
            </a:r>
          </a:p>
          <a:p>
            <a:pPr lvl="1"/>
            <a:r>
              <a:rPr lang="en-US" dirty="0"/>
              <a:t>Service obligation length</a:t>
            </a:r>
          </a:p>
          <a:p>
            <a:r>
              <a:rPr lang="en-US" dirty="0"/>
              <a:t>Upload financial documentation to verify funding amounts in Section F</a:t>
            </a:r>
          </a:p>
          <a:p>
            <a:endParaRPr lang="en-US" dirty="0"/>
          </a:p>
        </p:txBody>
      </p:sp>
      <p:sp>
        <p:nvSpPr>
          <p:cNvPr id="4" name="Slide Number Placeholder 3"/>
          <p:cNvSpPr>
            <a:spLocks noGrp="1"/>
          </p:cNvSpPr>
          <p:nvPr>
            <p:ph type="sldNum" sz="quarter" idx="12"/>
          </p:nvPr>
        </p:nvSpPr>
        <p:spPr/>
        <p:txBody>
          <a:bodyPr/>
          <a:lstStyle/>
          <a:p>
            <a:fld id="{78FEA6AD-5963-42A3-B799-50DDE2FA9A33}" type="slidenum">
              <a:rPr lang="en-US" smtClean="0"/>
              <a:pPr/>
              <a:t>5</a:t>
            </a:fld>
            <a:endParaRPr lang="en-US" dirty="0"/>
          </a:p>
        </p:txBody>
      </p:sp>
    </p:spTree>
    <p:extLst>
      <p:ext uri="{BB962C8B-B14F-4D97-AF65-F5344CB8AC3E}">
        <p14:creationId xmlns:p14="http://schemas.microsoft.com/office/powerpoint/2010/main" val="112894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DF5CAD-45AD-47E9-8225-DD6A140B2FA0}"/>
              </a:ext>
            </a:extLst>
          </p:cNvPr>
          <p:cNvSpPr>
            <a:spLocks noGrp="1"/>
          </p:cNvSpPr>
          <p:nvPr>
            <p:ph type="ctrTitle"/>
          </p:nvPr>
        </p:nvSpPr>
        <p:spPr>
          <a:xfrm>
            <a:off x="609600" y="1600200"/>
            <a:ext cx="4267200" cy="2514600"/>
          </a:xfrm>
        </p:spPr>
        <p:txBody>
          <a:bodyPr>
            <a:normAutofit/>
          </a:bodyPr>
          <a:lstStyle/>
          <a:p>
            <a:r>
              <a:rPr lang="en-US" b="1" cap="none" dirty="0">
                <a:solidFill>
                  <a:srgbClr val="1E6083"/>
                </a:solidFill>
              </a:rPr>
              <a:t>FY 2025 Data Collection: Updating Scholar Records</a:t>
            </a:r>
          </a:p>
        </p:txBody>
      </p:sp>
    </p:spTree>
    <p:extLst>
      <p:ext uri="{BB962C8B-B14F-4D97-AF65-F5344CB8AC3E}">
        <p14:creationId xmlns:p14="http://schemas.microsoft.com/office/powerpoint/2010/main" val="152526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720A3-E5A0-45F7-A91A-F4628D367E48}"/>
              </a:ext>
            </a:extLst>
          </p:cNvPr>
          <p:cNvSpPr>
            <a:spLocks noGrp="1"/>
          </p:cNvSpPr>
          <p:nvPr>
            <p:ph type="title"/>
          </p:nvPr>
        </p:nvSpPr>
        <p:spPr/>
        <p:txBody>
          <a:bodyPr>
            <a:normAutofit/>
          </a:bodyPr>
          <a:lstStyle/>
          <a:p>
            <a:r>
              <a:rPr lang="en-US" sz="2970" dirty="0"/>
              <a:t>FY 2025 Data Collection</a:t>
            </a:r>
          </a:p>
        </p:txBody>
      </p:sp>
      <p:sp>
        <p:nvSpPr>
          <p:cNvPr id="3" name="Content Placeholder 2">
            <a:extLst>
              <a:ext uri="{FF2B5EF4-FFF2-40B4-BE49-F238E27FC236}">
                <a16:creationId xmlns:a16="http://schemas.microsoft.com/office/drawing/2014/main" id="{C374FE73-F09B-45CC-A4B8-E1D161A9219F}"/>
              </a:ext>
            </a:extLst>
          </p:cNvPr>
          <p:cNvSpPr>
            <a:spLocks noGrp="1"/>
          </p:cNvSpPr>
          <p:nvPr>
            <p:ph sz="quarter" idx="1"/>
          </p:nvPr>
        </p:nvSpPr>
        <p:spPr/>
        <p:txBody>
          <a:bodyPr vert="horz" anchor="t">
            <a:normAutofit/>
          </a:bodyPr>
          <a:lstStyle/>
          <a:p>
            <a:r>
              <a:rPr lang="en-US" b="1" dirty="0"/>
              <a:t>By October 31, 2025 (Cohort 1) or November 14, 2025 (Cohort 2) grantees must</a:t>
            </a:r>
            <a:r>
              <a:rPr lang="en-US" dirty="0"/>
              <a:t>:</a:t>
            </a:r>
          </a:p>
          <a:p>
            <a:pPr lvl="1"/>
            <a:r>
              <a:rPr lang="en-US" dirty="0"/>
              <a:t>Update scholar records</a:t>
            </a:r>
          </a:p>
          <a:p>
            <a:pPr lvl="1"/>
            <a:r>
              <a:rPr lang="en-US" dirty="0"/>
              <a:t>Create new records for scholars not already in PIMS</a:t>
            </a:r>
          </a:p>
          <a:p>
            <a:pPr lvl="1"/>
            <a:r>
              <a:rPr lang="en-US" dirty="0"/>
              <a:t>Contact scholars with a request to log in to PIMS</a:t>
            </a:r>
          </a:p>
          <a:p>
            <a:pPr lvl="1"/>
            <a:r>
              <a:rPr lang="en-US" dirty="0"/>
              <a:t>Review pending employment records</a:t>
            </a:r>
          </a:p>
          <a:p>
            <a:r>
              <a:rPr lang="en-US" b="1" dirty="0"/>
              <a:t>Not submitting data on time is against regulations and can jeopardize current or future funding</a:t>
            </a:r>
          </a:p>
          <a:p>
            <a:pPr lvl="1"/>
            <a:r>
              <a:rPr lang="en-US" dirty="0"/>
              <a:t>Do not wait until the data collection period to enter and update data</a:t>
            </a:r>
          </a:p>
          <a:p>
            <a:pPr marL="301752" lvl="1" indent="0">
              <a:buNone/>
            </a:pPr>
            <a:endParaRPr lang="en-US" dirty="0"/>
          </a:p>
          <a:p>
            <a:endParaRPr lang="en-US" b="1" dirty="0"/>
          </a:p>
        </p:txBody>
      </p:sp>
      <p:sp>
        <p:nvSpPr>
          <p:cNvPr id="5" name="Slide Number Placeholder 3">
            <a:extLst>
              <a:ext uri="{FF2B5EF4-FFF2-40B4-BE49-F238E27FC236}">
                <a16:creationId xmlns:a16="http://schemas.microsoft.com/office/drawing/2014/main" id="{458C55DA-FE7A-4C92-B72A-A9615404E558}"/>
              </a:ext>
            </a:extLst>
          </p:cNvPr>
          <p:cNvSpPr>
            <a:spLocks noGrp="1"/>
          </p:cNvSpPr>
          <p:nvPr>
            <p:ph type="sldNum" sz="quarter" idx="12"/>
          </p:nvPr>
        </p:nvSpPr>
        <p:spPr>
          <a:xfrm>
            <a:off x="8839200" y="6194107"/>
            <a:ext cx="633139" cy="565785"/>
          </a:xfrm>
        </p:spPr>
        <p:txBody>
          <a:bodyPr anchor="ctr">
            <a:noAutofit/>
          </a:bodyPr>
          <a:lstStyle/>
          <a:p>
            <a:fld id="{11F66CED-2B61-4DFE-9587-19755F43A1BB}" type="slidenum">
              <a:rPr lang="en-US" smtClean="0"/>
              <a:pPr/>
              <a:t>7</a:t>
            </a:fld>
            <a:endParaRPr lang="en-US" dirty="0"/>
          </a:p>
        </p:txBody>
      </p:sp>
    </p:spTree>
    <p:extLst>
      <p:ext uri="{BB962C8B-B14F-4D97-AF65-F5344CB8AC3E}">
        <p14:creationId xmlns:p14="http://schemas.microsoft.com/office/powerpoint/2010/main" val="1295542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Updating Scholar Records – Enrolled Scholars</a:t>
            </a:r>
          </a:p>
        </p:txBody>
      </p:sp>
      <p:sp>
        <p:nvSpPr>
          <p:cNvPr id="3" name="Content Placeholder 2"/>
          <p:cNvSpPr>
            <a:spLocks noGrp="1"/>
          </p:cNvSpPr>
          <p:nvPr>
            <p:ph sz="quarter" idx="1"/>
          </p:nvPr>
        </p:nvSpPr>
        <p:spPr>
          <a:xfrm>
            <a:off x="533400" y="1524000"/>
            <a:ext cx="8968740" cy="4419600"/>
          </a:xfrm>
        </p:spPr>
        <p:txBody>
          <a:bodyPr>
            <a:normAutofit fontScale="62500" lnSpcReduction="20000"/>
          </a:bodyPr>
          <a:lstStyle/>
          <a:p>
            <a:pPr marL="0" indent="0">
              <a:lnSpc>
                <a:spcPct val="120000"/>
              </a:lnSpc>
              <a:buNone/>
            </a:pPr>
            <a:r>
              <a:rPr lang="en-US" sz="4500" dirty="0"/>
              <a:t>For scholars who are still </a:t>
            </a:r>
            <a:r>
              <a:rPr lang="en-US" sz="4500" dirty="0">
                <a:highlight>
                  <a:srgbClr val="FFFF00"/>
                </a:highlight>
              </a:rPr>
              <a:t>enrolled</a:t>
            </a:r>
            <a:r>
              <a:rPr lang="en-US" sz="4500" dirty="0"/>
              <a:t>, grantees will need to update the following sections on each Scholar Record:</a:t>
            </a:r>
          </a:p>
          <a:p>
            <a:pPr>
              <a:lnSpc>
                <a:spcPct val="120000"/>
              </a:lnSpc>
            </a:pPr>
            <a:r>
              <a:rPr lang="en-US" sz="3465" b="1" dirty="0"/>
              <a:t>Section D</a:t>
            </a:r>
            <a:r>
              <a:rPr lang="en-US" sz="3465" dirty="0"/>
              <a:t>: Complete a new Payback Agreement (if applicable)</a:t>
            </a:r>
          </a:p>
          <a:p>
            <a:pPr>
              <a:lnSpc>
                <a:spcPct val="120000"/>
              </a:lnSpc>
            </a:pPr>
            <a:r>
              <a:rPr lang="en-US" sz="3465" b="1" dirty="0"/>
              <a:t>Section F</a:t>
            </a:r>
            <a:r>
              <a:rPr lang="en-US" sz="3465" dirty="0"/>
              <a:t>: Current Training Program Information</a:t>
            </a:r>
          </a:p>
          <a:p>
            <a:pPr lvl="1">
              <a:lnSpc>
                <a:spcPct val="120000"/>
              </a:lnSpc>
            </a:pPr>
            <a:r>
              <a:rPr lang="en-US" sz="3465" dirty="0"/>
              <a:t>Question #4: Full or part-time enrollment</a:t>
            </a:r>
          </a:p>
          <a:p>
            <a:pPr lvl="1">
              <a:lnSpc>
                <a:spcPct val="120000"/>
              </a:lnSpc>
            </a:pPr>
            <a:r>
              <a:rPr lang="en-US" sz="3465" dirty="0"/>
              <a:t>Question #5: Funding amount</a:t>
            </a:r>
          </a:p>
          <a:p>
            <a:pPr lvl="1">
              <a:lnSpc>
                <a:spcPct val="120000"/>
              </a:lnSpc>
            </a:pPr>
            <a:r>
              <a:rPr lang="en-US" sz="3465" dirty="0"/>
              <a:t>Question #6: Employment while enrolled in the program</a:t>
            </a:r>
          </a:p>
          <a:p>
            <a:pPr>
              <a:lnSpc>
                <a:spcPct val="120000"/>
              </a:lnSpc>
            </a:pPr>
            <a:r>
              <a:rPr lang="en-US" sz="3465" b="1" dirty="0"/>
              <a:t>Section G</a:t>
            </a:r>
            <a:r>
              <a:rPr lang="en-US" sz="3465" dirty="0"/>
              <a:t>: Scholar Status</a:t>
            </a:r>
          </a:p>
          <a:p>
            <a:pPr lvl="1">
              <a:lnSpc>
                <a:spcPct val="120000"/>
              </a:lnSpc>
            </a:pPr>
            <a:r>
              <a:rPr lang="en-US" sz="3465" dirty="0"/>
              <a:t>Question #1: Scholar status</a:t>
            </a:r>
          </a:p>
          <a:p>
            <a:pPr lvl="1">
              <a:lnSpc>
                <a:spcPct val="120000"/>
              </a:lnSpc>
            </a:pPr>
            <a:r>
              <a:rPr lang="en-US" sz="3465" dirty="0"/>
              <a:t>Question #2: Accumulated academic years of funding</a:t>
            </a:r>
          </a:p>
        </p:txBody>
      </p:sp>
      <p:sp>
        <p:nvSpPr>
          <p:cNvPr id="5" name="Slide Number Placeholder 3">
            <a:extLst>
              <a:ext uri="{FF2B5EF4-FFF2-40B4-BE49-F238E27FC236}">
                <a16:creationId xmlns:a16="http://schemas.microsoft.com/office/drawing/2014/main" id="{241CED24-B85A-4C01-AB8D-889F804B1C72}"/>
              </a:ext>
            </a:extLst>
          </p:cNvPr>
          <p:cNvSpPr>
            <a:spLocks noGrp="1"/>
          </p:cNvSpPr>
          <p:nvPr>
            <p:ph type="sldNum" sz="quarter" idx="12"/>
          </p:nvPr>
        </p:nvSpPr>
        <p:spPr>
          <a:xfrm>
            <a:off x="8646932" y="6217920"/>
            <a:ext cx="633139" cy="565785"/>
          </a:xfrm>
        </p:spPr>
        <p:txBody>
          <a:bodyPr anchor="ctr">
            <a:noAutofit/>
          </a:bodyPr>
          <a:lstStyle/>
          <a:p>
            <a:fld id="{11F66CED-2B61-4DFE-9587-19755F43A1BB}" type="slidenum">
              <a:rPr lang="en-US" smtClean="0"/>
              <a:pPr/>
              <a:t>8</a:t>
            </a:fld>
            <a:endParaRPr lang="en-US" dirty="0"/>
          </a:p>
        </p:txBody>
      </p:sp>
    </p:spTree>
    <p:extLst>
      <p:ext uri="{BB962C8B-B14F-4D97-AF65-F5344CB8AC3E}">
        <p14:creationId xmlns:p14="http://schemas.microsoft.com/office/powerpoint/2010/main" val="252522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Updating Scholar Records (Part 2)</a:t>
            </a:r>
          </a:p>
        </p:txBody>
      </p:sp>
      <p:pic>
        <p:nvPicPr>
          <p:cNvPr id="8" name="Picture 7" descr="Screenshot of Question 4 of the Grantee Scholar Record, which asks, &quot;During the current or most recent grant budget period, was this scholar considered by your institution to be a full-time or part-time scholar?&quot; The image shows 5 budget periods between 2021 - 2025. The grantee has selected that the scholar was enrolled full-time in the 2022, 2023, and 2024 budget periods. The scholar was not enrolled in the 2021 and 2025 budget periods.">
            <a:extLst>
              <a:ext uri="{FF2B5EF4-FFF2-40B4-BE49-F238E27FC236}">
                <a16:creationId xmlns:a16="http://schemas.microsoft.com/office/drawing/2014/main" id="{B97E9728-1EAB-3788-C0F1-80B2AB48DA18}"/>
              </a:ext>
            </a:extLst>
          </p:cNvPr>
          <p:cNvPicPr>
            <a:picLocks noChangeAspect="1"/>
          </p:cNvPicPr>
          <p:nvPr/>
        </p:nvPicPr>
        <p:blipFill>
          <a:blip r:embed="rId3"/>
          <a:stretch>
            <a:fillRect/>
          </a:stretch>
        </p:blipFill>
        <p:spPr>
          <a:xfrm>
            <a:off x="1104900" y="1990291"/>
            <a:ext cx="7848600" cy="3639418"/>
          </a:xfrm>
          <a:prstGeom prst="rect">
            <a:avLst/>
          </a:prstGeom>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fld id="{78FEA6AD-5963-42A3-B799-50DDE2FA9A33}" type="slidenum">
              <a:rPr lang="en-US" smtClean="0"/>
              <a:pPr/>
              <a:t>9</a:t>
            </a:fld>
            <a:endParaRPr lang="en-US" dirty="0"/>
          </a:p>
        </p:txBody>
      </p:sp>
    </p:spTree>
    <p:extLst>
      <p:ext uri="{BB962C8B-B14F-4D97-AF65-F5344CB8AC3E}">
        <p14:creationId xmlns:p14="http://schemas.microsoft.com/office/powerpoint/2010/main" val="17971396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00C340CB8E954A8ED37A4E29098A7A" ma:contentTypeVersion="1" ma:contentTypeDescription="Create a new document." ma:contentTypeScope="" ma:versionID="550d0402b306ba0310915cc1e823c931">
  <xsd:schema xmlns:xsd="http://www.w3.org/2001/XMLSchema" xmlns:xs="http://www.w3.org/2001/XMLSchema" xmlns:p="http://schemas.microsoft.com/office/2006/metadata/properties" xmlns:ns2="9ed4c977-82ca-41b5-9909-edf9a4e19b58" targetNamespace="http://schemas.microsoft.com/office/2006/metadata/properties" ma:root="true" ma:fieldsID="5dcc4148eae20d9425b86473bc54a606" ns2:_="">
    <xsd:import namespace="9ed4c977-82ca-41b5-9909-edf9a4e19b58"/>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d4c977-82ca-41b5-9909-edf9a4e19b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ed4c977-82ca-41b5-9909-edf9a4e19b58">R3ARAZUFP2VP-91230553-1539</_dlc_DocId>
    <_dlc_DocIdUrl xmlns="9ed4c977-82ca-41b5-9909-edf9a4e19b58">
      <Url>https://www.westatprojects.com/PDPShare/AnLar/_layouts/15/DocIdRedir.aspx?ID=R3ARAZUFP2VP-91230553-1539</Url>
      <Description>R3ARAZUFP2VP-91230553-1539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ECAC086-A7B6-43AF-B510-73EB25317E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d4c977-82ca-41b5-9909-edf9a4e19b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4F846A-23F8-420F-8ED7-EB2B1F055931}">
  <ds:schemaRefs>
    <ds:schemaRef ds:uri="http://schemas.microsoft.com/sharepoint/v3/contenttype/forms"/>
  </ds:schemaRefs>
</ds:datastoreItem>
</file>

<file path=customXml/itemProps3.xml><?xml version="1.0" encoding="utf-8"?>
<ds:datastoreItem xmlns:ds="http://schemas.openxmlformats.org/officeDocument/2006/customXml" ds:itemID="{2CA03D8C-2651-4744-96EA-1D4212F86EE0}">
  <ds:schemaRefs>
    <ds:schemaRef ds:uri="http://schemas.microsoft.com/office/2006/metadata/properties"/>
    <ds:schemaRef ds:uri="http://schemas.microsoft.com/office/infopath/2007/PartnerControls"/>
    <ds:schemaRef ds:uri="9ed4c977-82ca-41b5-9909-edf9a4e19b58"/>
  </ds:schemaRefs>
</ds:datastoreItem>
</file>

<file path=customXml/itemProps4.xml><?xml version="1.0" encoding="utf-8"?>
<ds:datastoreItem xmlns:ds="http://schemas.openxmlformats.org/officeDocument/2006/customXml" ds:itemID="{86C938F9-627E-414C-A94B-5FD350DFB9E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Median</Template>
  <TotalTime>32947</TotalTime>
  <Words>1660</Words>
  <Application>Microsoft Office PowerPoint</Application>
  <PresentationFormat>Custom</PresentationFormat>
  <Paragraphs>221</Paragraphs>
  <Slides>37</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Aptos</vt:lpstr>
      <vt:lpstr>Arial</vt:lpstr>
      <vt:lpstr>Calibri</vt:lpstr>
      <vt:lpstr>Franklin Gothic Book</vt:lpstr>
      <vt:lpstr>Franklin Gothic Medium</vt:lpstr>
      <vt:lpstr>Wingdings</vt:lpstr>
      <vt:lpstr>YouTube Noto</vt:lpstr>
      <vt:lpstr>Median</vt:lpstr>
      <vt:lpstr>RSA Payback Information Management System (PIMS): 2025 Data Collection</vt:lpstr>
      <vt:lpstr>Agenda </vt:lpstr>
      <vt:lpstr>Ensuring High-Quality Data</vt:lpstr>
      <vt:lpstr>Why Must Data Be High Quality?</vt:lpstr>
      <vt:lpstr>Steps to Ensure High Quality Data</vt:lpstr>
      <vt:lpstr>FY 2025 Data Collection: Updating Scholar Records</vt:lpstr>
      <vt:lpstr>FY 2025 Data Collection</vt:lpstr>
      <vt:lpstr>Updating Scholar Records – Enrolled Scholars</vt:lpstr>
      <vt:lpstr>Updating Scholar Records (Part 2)</vt:lpstr>
      <vt:lpstr>Updating Scholar Records (Part 3)</vt:lpstr>
      <vt:lpstr>Updating Scholar Records - ENRF</vt:lpstr>
      <vt:lpstr>Updating Scholar Records – Graduated &amp; Exited Scholars</vt:lpstr>
      <vt:lpstr>Create New Scholar Records</vt:lpstr>
      <vt:lpstr>FY 2025 Data Collection: Scholar Tasks in PIMS</vt:lpstr>
      <vt:lpstr>How Scholars Use PIMS</vt:lpstr>
      <vt:lpstr>Expectations for Scholars in PIMS</vt:lpstr>
      <vt:lpstr>Contact Scholars to Login to PIMS</vt:lpstr>
      <vt:lpstr>View All Scholar Records</vt:lpstr>
      <vt:lpstr>Strategies for Reaching Scholars</vt:lpstr>
      <vt:lpstr>Scholars’ View in PIMS</vt:lpstr>
      <vt:lpstr>Scholars’ View in PIMS (cont’d)</vt:lpstr>
      <vt:lpstr>Employment Information</vt:lpstr>
      <vt:lpstr>Employment Information (cont’d)</vt:lpstr>
      <vt:lpstr>Grantee Review of Scholar Employment</vt:lpstr>
      <vt:lpstr>Review Pending Employment Records</vt:lpstr>
      <vt:lpstr>Review Pending Employment Records (cont’d)</vt:lpstr>
      <vt:lpstr>Important Reminders</vt:lpstr>
      <vt:lpstr>Security Incidents</vt:lpstr>
      <vt:lpstr>Protecting Sensitive Data</vt:lpstr>
      <vt:lpstr>Using Digital Agreements</vt:lpstr>
      <vt:lpstr>Using Digital Agreements (cont’d)</vt:lpstr>
      <vt:lpstr>Using Digital Agreements Resources</vt:lpstr>
      <vt:lpstr>Do Not Wait for the Data Collection Period!</vt:lpstr>
      <vt:lpstr>Resources &amp; Contact Info</vt:lpstr>
      <vt:lpstr>Helpful Resources</vt:lpstr>
      <vt:lpstr>Contact Us</vt:lpstr>
      <vt:lpstr>Questions</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Personnel Development Program Scholar Data Report: Using the Data to Improve Program Performance</dc:title>
  <dc:creator>schroll_k</dc:creator>
  <cp:lastModifiedBy>Michelle Bloom</cp:lastModifiedBy>
  <cp:revision>694</cp:revision>
  <cp:lastPrinted>2013-07-15T00:32:34Z</cp:lastPrinted>
  <dcterms:created xsi:type="dcterms:W3CDTF">2011-06-24T15:29:44Z</dcterms:created>
  <dcterms:modified xsi:type="dcterms:W3CDTF">2025-10-04T00:21:55Z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0x010100AC00C340CB8E954A8ED37A4E29098A7A</vt:lpwstr>
  </property>
  <property fmtid="{D5CDD505-2E9C-101B-9397-08002B2CF9AE}" pid="3" name="_dlc_DocIdItemGuid">
    <vt:lpwstr>12fbdf0c-40dd-4099-b2df-85fa5e161b24</vt:lpwstr>
  </property>
</Properties>
</file>